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707" r:id="rId2"/>
    <p:sldId id="907" r:id="rId3"/>
    <p:sldId id="1018" r:id="rId4"/>
    <p:sldId id="954" r:id="rId5"/>
    <p:sldId id="1009" r:id="rId6"/>
    <p:sldId id="1010" r:id="rId7"/>
    <p:sldId id="1028" r:id="rId8"/>
    <p:sldId id="1011" r:id="rId9"/>
    <p:sldId id="988" r:id="rId10"/>
    <p:sldId id="1020" r:id="rId11"/>
    <p:sldId id="1019" r:id="rId12"/>
    <p:sldId id="1021" r:id="rId13"/>
    <p:sldId id="1024" r:id="rId14"/>
    <p:sldId id="1022" r:id="rId15"/>
    <p:sldId id="1025" r:id="rId16"/>
    <p:sldId id="1030" r:id="rId17"/>
    <p:sldId id="1026" r:id="rId18"/>
    <p:sldId id="1027" r:id="rId19"/>
    <p:sldId id="989" r:id="rId20"/>
    <p:sldId id="1029" r:id="rId21"/>
    <p:sldId id="990" r:id="rId22"/>
    <p:sldId id="991" r:id="rId23"/>
    <p:sldId id="1031" r:id="rId24"/>
    <p:sldId id="992" r:id="rId25"/>
    <p:sldId id="993" r:id="rId26"/>
    <p:sldId id="998" r:id="rId27"/>
    <p:sldId id="1000" r:id="rId28"/>
    <p:sldId id="1001" r:id="rId29"/>
    <p:sldId id="1002" r:id="rId30"/>
    <p:sldId id="1003" r:id="rId31"/>
    <p:sldId id="1004" r:id="rId32"/>
    <p:sldId id="1006" r:id="rId33"/>
    <p:sldId id="1032" r:id="rId34"/>
    <p:sldId id="1007" r:id="rId35"/>
    <p:sldId id="1008" r:id="rId36"/>
    <p:sldId id="1015" r:id="rId37"/>
    <p:sldId id="1017" r:id="rId38"/>
    <p:sldId id="1016" r:id="rId39"/>
    <p:sldId id="1033" r:id="rId40"/>
    <p:sldId id="1034" r:id="rId41"/>
    <p:sldId id="938" r:id="rId42"/>
  </p:sldIdLst>
  <p:sldSz cx="12192000" cy="6858000"/>
  <p:notesSz cx="7099300" cy="10234613"/>
  <p:defaultTextStyle>
    <a:defPPr>
      <a:defRPr lang="zh-CN"/>
    </a:defPPr>
    <a:lvl1pPr algn="ctr" rtl="0" fontAlgn="base">
      <a:spcBef>
        <a:spcPct val="2000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2000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2000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2000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2000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1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B0874"/>
    <a:srgbClr val="903ED0"/>
    <a:srgbClr val="FFCB2F"/>
    <a:srgbClr val="999AFF"/>
    <a:srgbClr val="FFBF01"/>
    <a:srgbClr val="6A0874"/>
    <a:srgbClr val="7030A0"/>
    <a:srgbClr val="C00003"/>
    <a:srgbClr val="CD8195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96650" autoAdjust="0"/>
  </p:normalViewPr>
  <p:slideViewPr>
    <p:cSldViewPr>
      <p:cViewPr varScale="1">
        <p:scale>
          <a:sx n="82" d="100"/>
          <a:sy n="82" d="100"/>
        </p:scale>
        <p:origin x="1384" y="168"/>
      </p:cViewPr>
      <p:guideLst>
        <p:guide orient="horz" pos="4065"/>
        <p:guide pos="211"/>
        <p:guide pos="3840"/>
        <p:guide pos="7469"/>
        <p:guide orient="horz" pos="2160"/>
        <p:guide orient="horz" pos="1275"/>
      </p:guideLst>
    </p:cSldViewPr>
  </p:slideViewPr>
  <p:outlineViewPr>
    <p:cViewPr>
      <p:scale>
        <a:sx n="33" d="100"/>
        <a:sy n="33" d="100"/>
      </p:scale>
      <p:origin x="0" y="518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200" d="100"/>
        <a:sy n="200" d="100"/>
      </p:scale>
      <p:origin x="0" y="-39453"/>
    </p:cViewPr>
  </p:sorterViewPr>
  <p:notesViewPr>
    <p:cSldViewPr showGuides="1">
      <p:cViewPr varScale="1">
        <p:scale>
          <a:sx n="95" d="100"/>
          <a:sy n="95" d="100"/>
        </p:scale>
        <p:origin x="4608" y="20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fld id="{23F33E5C-6339-468E-9000-0678B51B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0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>
                <a:ea typeface="宋体" charset="-122"/>
              </a:defRPr>
            </a:lvl1pPr>
          </a:lstStyle>
          <a:p>
            <a:pPr>
              <a:defRPr/>
            </a:pPr>
            <a:fld id="{9F40A989-F4B7-4AA9-9C8B-85F23D3859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314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83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87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855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32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59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763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37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2111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18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976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924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9347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6916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502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508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208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677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8883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195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659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508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40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7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929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3001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429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6259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800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7007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267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09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933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479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43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8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743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513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0118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851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变量和常量实现机制有何不同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0A989-F4B7-4AA9-9C8B-85F23D3859B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8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242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1423651" y="6416675"/>
            <a:ext cx="6731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E4AC3-B130-4666-B615-60F113E0935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58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591552" y="115888"/>
            <a:ext cx="2686049" cy="58340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1" y="115888"/>
            <a:ext cx="7861300" cy="58340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1423651" y="6416675"/>
            <a:ext cx="6731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EF4A8-7FD6-4E03-83DB-C4E009A651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696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0850" indent="-450850">
              <a:lnSpc>
                <a:spcPct val="120000"/>
              </a:lnSpc>
              <a:buFont typeface="Wingdings" pitchFamily="2" charset="2"/>
              <a:buChar char="l"/>
              <a:tabLst/>
              <a:defRPr sz="2400"/>
            </a:lvl1pPr>
            <a:lvl2pPr marL="742950" indent="-285750">
              <a:buSzPct val="70000"/>
              <a:buFont typeface="Wingdings" pitchFamily="2" charset="2"/>
              <a:buChar char="l"/>
              <a:defRPr/>
            </a:lvl2pPr>
            <a:lvl3pPr marL="1143000" indent="-228600">
              <a:buSzPct val="70000"/>
              <a:buFont typeface="Wingdings" pitchFamily="2" charset="2"/>
              <a:buChar char="l"/>
              <a:defRPr/>
            </a:lvl3pPr>
            <a:lvl4pPr marL="1600200" indent="-228600">
              <a:buFont typeface="Wingdings" pitchFamily="2" charset="2"/>
              <a:buChar char="l"/>
              <a:defRPr/>
            </a:lvl4pPr>
            <a:lvl5pPr marL="2057400" indent="-228600">
              <a:buFont typeface="Wingdings" pitchFamily="2" charset="2"/>
              <a:buChar char="l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20CB4F-9A0E-BC46-80D3-1DA82A097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57456" y="6376244"/>
            <a:ext cx="2743200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81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9864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268414"/>
            <a:ext cx="5080000" cy="4681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080000" cy="4681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D9AC19-A86D-D84A-885A-15C9EE8CA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EEF94-6574-7D41-A2C1-D5B1CF1F6B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461500" y="62738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50A12-0459-4B2B-BCDA-EE9935512A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560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61500" y="62738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DFC05-D6ED-4AED-9494-8E6A3C39E6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36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E9A8E6-7C1C-4E4D-A68F-F8A57E7C5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57456" y="6376244"/>
            <a:ext cx="2743200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1423651" y="6416675"/>
            <a:ext cx="6731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344D9-2DF3-4A82-BD4B-7B41F118570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409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1423651" y="6416675"/>
            <a:ext cx="6731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EE9E2-F10E-4D6B-BE5A-93AB7A37C83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80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15889"/>
            <a:ext cx="103632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here to add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0984" y="1199517"/>
            <a:ext cx="10945283" cy="510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1</a:t>
            </a:r>
          </a:p>
          <a:p>
            <a:pPr lvl="1"/>
            <a:r>
              <a:rPr lang="en-US" altLang="zh-CN" dirty="0"/>
              <a:t>2</a:t>
            </a:r>
          </a:p>
          <a:p>
            <a:pPr lvl="2"/>
            <a:r>
              <a:rPr lang="en-US" altLang="zh-CN" dirty="0"/>
              <a:t>3</a:t>
            </a:r>
          </a:p>
          <a:p>
            <a:pPr lvl="3"/>
            <a:r>
              <a:rPr lang="en-US" altLang="zh-CN" dirty="0"/>
              <a:t>4</a:t>
            </a:r>
          </a:p>
          <a:p>
            <a:pPr lvl="4"/>
            <a:r>
              <a:rPr lang="en-US" altLang="zh-CN" dirty="0"/>
              <a:t>5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6D6CFB4-8CF9-6241-9EBD-B48A3F01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3067" y="63762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rgbClr val="6A08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2EEF94-6574-7D41-A2C1-D5B1CF1F6B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93" r:id="rId5"/>
    <p:sldLayoutId id="2147483994" r:id="rId6"/>
    <p:sldLayoutId id="2147483995" r:id="rId7"/>
    <p:sldLayoutId id="2147483989" r:id="rId8"/>
    <p:sldLayoutId id="2147483990" r:id="rId9"/>
    <p:sldLayoutId id="2147483991" r:id="rId10"/>
    <p:sldLayoutId id="21474839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+mj-lt"/>
          <a:ea typeface="黑体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400050" indent="-3921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tabLst/>
        <a:defRPr kumimoji="1" sz="2400" b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000" b="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800" b="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800" b="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800" b="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B556A6-379D-274F-A50D-44A1C4FC2B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6" t="-1877" r="1056" b="28697"/>
          <a:stretch/>
        </p:blipFill>
        <p:spPr>
          <a:xfrm>
            <a:off x="6276021" y="5139191"/>
            <a:ext cx="5915980" cy="17087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0EDC80-BA02-9842-9287-D471EC50A0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-2007" r="18186" b="13367"/>
          <a:stretch/>
        </p:blipFill>
        <p:spPr>
          <a:xfrm>
            <a:off x="10695" y="4464116"/>
            <a:ext cx="3719400" cy="2383786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7BCF97D-78BE-AD48-B50F-9BB21A57FB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95600" y="2205504"/>
            <a:ext cx="7200800" cy="1836204"/>
          </a:xfrm>
        </p:spPr>
        <p:txBody>
          <a:bodyPr anchor="t"/>
          <a:lstStyle/>
          <a:p>
            <a:pPr eaLnBrk="1" hangingPunct="1">
              <a:lnSpc>
                <a:spcPts val="6700"/>
              </a:lnSpc>
            </a:pPr>
            <a:r>
              <a:rPr lang="zh-CN" altLang="en-US" sz="4400" spc="2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计算机原理与系统</a:t>
            </a:r>
            <a:br>
              <a:rPr lang="en-US" altLang="zh-CN" sz="4400" spc="2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0" spc="2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4400" b="0" spc="2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概述</a:t>
            </a:r>
            <a:endParaRPr lang="en-US" altLang="zh-CN" sz="2800" b="0" spc="200" dirty="0">
              <a:solidFill>
                <a:srgbClr val="6A0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7F8673-2D3D-9142-9812-8BF42B1FC9CE}"/>
              </a:ext>
            </a:extLst>
          </p:cNvPr>
          <p:cNvSpPr/>
          <p:nvPr/>
        </p:nvSpPr>
        <p:spPr bwMode="auto">
          <a:xfrm>
            <a:off x="2676000" y="3969564"/>
            <a:ext cx="6840000" cy="72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6456F9A7-7307-374C-9CD6-B6A6DEF2C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2653"/>
              </p:ext>
            </p:extLst>
          </p:nvPr>
        </p:nvGraphicFramePr>
        <p:xfrm>
          <a:off x="3128244" y="4772097"/>
          <a:ext cx="6295553" cy="367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481">
                  <a:extLst>
                    <a:ext uri="{9D8B030D-6E8A-4147-A177-3AD203B41FA5}">
                      <a16:colId xmlns:a16="http://schemas.microsoft.com/office/drawing/2014/main" val="3559426074"/>
                    </a:ext>
                  </a:extLst>
                </a:gridCol>
                <a:gridCol w="4727072">
                  <a:extLst>
                    <a:ext uri="{9D8B030D-6E8A-4147-A177-3AD203B41FA5}">
                      <a16:colId xmlns:a16="http://schemas.microsoft.com/office/drawing/2014/main" val="3614418351"/>
                    </a:ext>
                  </a:extLst>
                </a:gridCol>
              </a:tblGrid>
              <a:tr h="360131">
                <a:tc>
                  <a:txBody>
                    <a:bodyPr/>
                    <a:lstStyle/>
                    <a:p>
                      <a:pPr marL="92075" indent="0" algn="r" rtl="0" fontAlgn="base">
                        <a:lnSpc>
                          <a:spcPts val="2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tabLst/>
                        <a:defRPr/>
                      </a:pPr>
                      <a:r>
                        <a:rPr kumimoji="1" lang="zh-CN" altLang="en-US" sz="2000" b="1" kern="1200" spc="100" baseline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范静涛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base" latinLnBrk="0" hangingPunct="1">
                        <a:lnSpc>
                          <a:spcPts val="25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000" b="0" kern="1200" spc="100" baseline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fanjingtao@tsinghua.edu.cn</a:t>
                      </a:r>
                      <a:endParaRPr kumimoji="1" lang="en-US" altLang="zh-CN" sz="2000" b="0" kern="1200" spc="100" baseline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960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7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E180D4A7-C9FB-4DFB-919C-405C955672EB}">
      <p14:showEvtLst xmlns:p14="http://schemas.microsoft.com/office/powerpoint/2010/main">
        <p14:playEvt time="4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6A355F3-A4EF-CB40-8973-D16DEEAE17EF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提问：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代表的时间复杂度，如何来的？和算法执行时间是什么关系？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A15912D3-1BFD-2545-A4B4-82F0BE7835C9}"/>
              </a:ext>
            </a:extLst>
          </p:cNvPr>
          <p:cNvSpPr txBox="1"/>
          <p:nvPr/>
        </p:nvSpPr>
        <p:spPr>
          <a:xfrm>
            <a:off x="1055441" y="2280588"/>
            <a:ext cx="8820980" cy="718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代码执行时间计算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多项式：每个表达式执行时间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×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次数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319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584CC5-C274-814A-A926-DC0D3720977E}"/>
              </a:ext>
            </a:extLst>
          </p:cNvPr>
          <p:cNvSpPr txBox="1"/>
          <p:nvPr/>
        </p:nvSpPr>
        <p:spPr>
          <a:xfrm>
            <a:off x="299357" y="317379"/>
            <a:ext cx="8352928" cy="62232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SelSort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a[],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IndexOfMin</a:t>
            </a:r>
            <a:r>
              <a:rPr lang="zh-CN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IndexOfMin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j =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j &lt;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j++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(a[j] &lt; a[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IndexOfMin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   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IndexOfMin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j;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IndexOfMin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altLang="zh-CN" dirty="0">
                <a:solidFill>
                  <a:srgbClr val="26474B"/>
                </a:solidFill>
                <a:effectLst/>
                <a:latin typeface="Menlo" panose="020B0609030804020204" pitchFamily="49" charset="0"/>
              </a:rPr>
              <a:t>SWAP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(a[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a[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IndexOfMin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177FB1-5B54-0143-9BCC-00AF44AE4021}"/>
              </a:ext>
            </a:extLst>
          </p:cNvPr>
          <p:cNvSpPr txBox="1"/>
          <p:nvPr/>
        </p:nvSpPr>
        <p:spPr>
          <a:xfrm>
            <a:off x="3118261" y="6262042"/>
            <a:ext cx="5955476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推导选择排序在最坏情况下的时间复杂度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C370662-83DC-F344-8729-93796C83F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23324"/>
              </p:ext>
            </p:extLst>
          </p:nvPr>
        </p:nvGraphicFramePr>
        <p:xfrm>
          <a:off x="7703745" y="2564904"/>
          <a:ext cx="4189935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5680">
                  <a:extLst>
                    <a:ext uri="{9D8B030D-6E8A-4147-A177-3AD203B41FA5}">
                      <a16:colId xmlns:a16="http://schemas.microsoft.com/office/drawing/2014/main" val="115318223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143192584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1177944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耗时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执行次数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1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变量初始化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赋值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整数减法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5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42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整数加法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1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访问数组元素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5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交换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721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1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6A355F3-A4EF-CB40-8973-D16DEEAE17EF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提问：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代表的时间复杂度，如何来的？和算法执行时间是什么关系？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A15912D3-1BFD-2545-A4B4-82F0BE7835C9}"/>
              </a:ext>
            </a:extLst>
          </p:cNvPr>
          <p:cNvSpPr txBox="1"/>
          <p:nvPr/>
        </p:nvSpPr>
        <p:spPr>
          <a:xfrm>
            <a:off x="1055441" y="2280588"/>
            <a:ext cx="8820980" cy="153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换了更快的机器，时间复杂度变不变？执行时间变不变？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数据规模变大了，时间复杂度变不变？执行时间变不变？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2" descr="在这里插入图片描述">
            <a:extLst>
              <a:ext uri="{FF2B5EF4-FFF2-40B4-BE49-F238E27FC236}">
                <a16:creationId xmlns:a16="http://schemas.microsoft.com/office/drawing/2014/main" id="{2F6D5D21-3B3F-1642-9970-96878CAF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75" y="3833359"/>
            <a:ext cx="6516724" cy="27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2B27D4E3-086D-6841-BEBE-EF7B54D24611}"/>
              </a:ext>
            </a:extLst>
          </p:cNvPr>
          <p:cNvSpPr txBox="1"/>
          <p:nvPr/>
        </p:nvSpPr>
        <p:spPr>
          <a:xfrm>
            <a:off x="1370375" y="4034217"/>
            <a:ext cx="3258561" cy="2316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反常识</a:t>
            </a:r>
            <a:r>
              <a:rPr lang="en-US" altLang="zh-CN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玄学举例：</a:t>
            </a:r>
            <a:endParaRPr lang="en-US" altLang="zh-CN" b="1" spc="100" dirty="0">
              <a:solidFill>
                <a:srgbClr val="6A087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小规模的矩阵转置，大规模的矩阵转置，哪个快？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5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6A355F3-A4EF-CB40-8973-D16DEEAE17EF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提问：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代表的时间复杂度，如何来的？和算法执行时间是什么关系？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A15912D3-1BFD-2545-A4B4-82F0BE7835C9}"/>
              </a:ext>
            </a:extLst>
          </p:cNvPr>
          <p:cNvSpPr txBox="1"/>
          <p:nvPr/>
        </p:nvSpPr>
        <p:spPr>
          <a:xfrm>
            <a:off x="1055441" y="2280588"/>
            <a:ext cx="8820980" cy="719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数据仅内容变了，时间复杂度变不变？执行时间变不变？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956F88-54A8-0C47-B36A-7E67A6E0ACAE}"/>
              </a:ext>
            </a:extLst>
          </p:cNvPr>
          <p:cNvGrpSpPr/>
          <p:nvPr/>
        </p:nvGrpSpPr>
        <p:grpSpPr>
          <a:xfrm>
            <a:off x="4761606" y="3010247"/>
            <a:ext cx="2516499" cy="3744248"/>
            <a:chOff x="4761606" y="3010247"/>
            <a:chExt cx="2516499" cy="37442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3C44B3-5729-334D-AF71-C6C32C82B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5701" y="3010247"/>
              <a:ext cx="2340260" cy="327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3B09D4-75C6-B541-90DF-D3FE2791D9DC}"/>
                </a:ext>
              </a:extLst>
            </p:cNvPr>
            <p:cNvSpPr txBox="1"/>
            <p:nvPr/>
          </p:nvSpPr>
          <p:spPr>
            <a:xfrm>
              <a:off x="4761606" y="6292830"/>
              <a:ext cx="2516499" cy="4616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b="1" i="0" u="none" strike="noStrike" dirty="0">
                  <a:solidFill>
                    <a:srgbClr val="121212"/>
                  </a:solidFill>
                  <a:effectLst/>
                  <a:latin typeface="-apple-system"/>
                </a:rPr>
                <a:t>David A. Huffman</a:t>
              </a:r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A8BEF-E3FA-B54D-9F9A-4B86D2685545}"/>
              </a:ext>
            </a:extLst>
          </p:cNvPr>
          <p:cNvSpPr txBox="1"/>
          <p:nvPr/>
        </p:nvSpPr>
        <p:spPr>
          <a:xfrm>
            <a:off x="1014178" y="3684990"/>
            <a:ext cx="3521254" cy="28078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1951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年，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MIT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Robert M. Fano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教授留给学生一道选择题：参加期末考试；或者交出一份学期论文：</a:t>
            </a:r>
            <a:r>
              <a:rPr lang="zh-CN" altLang="en-US" sz="2000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找到使用二进制代码表示数字、字母或者其他符号的最佳编码方法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A8FAC6A-DCC2-974D-BD45-F0891CB0CADE}"/>
              </a:ext>
            </a:extLst>
          </p:cNvPr>
          <p:cNvGrpSpPr/>
          <p:nvPr/>
        </p:nvGrpSpPr>
        <p:grpSpPr>
          <a:xfrm>
            <a:off x="7838644" y="3234112"/>
            <a:ext cx="3816422" cy="3661235"/>
            <a:chOff x="7838644" y="3234112"/>
            <a:chExt cx="3816422" cy="366123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D398B85-DB04-AF40-A1A4-BF724863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5044" y="3234112"/>
              <a:ext cx="2892778" cy="2509398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FC5E5E4-D23A-834A-B6DA-FFB60B403206}"/>
                </a:ext>
              </a:extLst>
            </p:cNvPr>
            <p:cNvSpPr txBox="1"/>
            <p:nvPr/>
          </p:nvSpPr>
          <p:spPr>
            <a:xfrm>
              <a:off x="7838644" y="5695018"/>
              <a:ext cx="3816422" cy="12003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b="0" i="0" u="none" strike="noStrike" dirty="0">
                  <a:solidFill>
                    <a:srgbClr val="121212"/>
                  </a:solidFill>
                  <a:effectLst/>
                  <a:latin typeface="-apple-system"/>
                </a:rPr>
                <a:t>1952</a:t>
              </a:r>
              <a:r>
                <a:rPr lang="zh-CN" altLang="en-US" b="0" i="0" u="none" strike="noStrike" dirty="0">
                  <a:solidFill>
                    <a:srgbClr val="121212"/>
                  </a:solidFill>
                  <a:effectLst/>
                  <a:latin typeface="-apple-system"/>
                </a:rPr>
                <a:t>，</a:t>
              </a:r>
              <a:r>
                <a:rPr lang="en-US" altLang="zh-CN" b="0" i="1" u="none" strike="noStrike" dirty="0">
                  <a:solidFill>
                    <a:srgbClr val="121212"/>
                  </a:solidFill>
                  <a:effectLst/>
                  <a:latin typeface="-apple-system"/>
                </a:rPr>
                <a:t>A Method for the Construction of Minimum-Redundancy Codes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23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3431B6-5270-5C42-9168-2AB61A5EDE92}"/>
              </a:ext>
            </a:extLst>
          </p:cNvPr>
          <p:cNvSpPr txBox="1"/>
          <p:nvPr/>
        </p:nvSpPr>
        <p:spPr>
          <a:xfrm>
            <a:off x="0" y="0"/>
            <a:ext cx="5906925" cy="595239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rgbClr val="643820"/>
                </a:solidFill>
                <a:effectLst/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&lt;algorithm&gt;</a:t>
            </a:r>
          </a:p>
          <a:p>
            <a:pPr algn="l"/>
            <a:r>
              <a:rPr lang="en-US" altLang="zh-CN" sz="1600" dirty="0">
                <a:solidFill>
                  <a:srgbClr val="643820"/>
                </a:solidFill>
                <a:effectLst/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ctime</a:t>
            </a:r>
            <a:r>
              <a:rPr lang="en-US" altLang="zh-CN" sz="1600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643820"/>
                </a:solidFill>
                <a:effectLst/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&lt;iostream&gt;</a:t>
            </a:r>
          </a:p>
          <a:p>
            <a:pPr algn="l"/>
            <a:endParaRPr lang="en-US" altLang="zh-CN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//0~255</a:t>
            </a:r>
            <a:r>
              <a:rPr lang="zh-CN" altLang="en-US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随机数填充数组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Size = 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20000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Array[Size];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Size;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Array[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altLang="zh-CN" sz="1600" dirty="0">
                <a:solidFill>
                  <a:srgbClr val="5C2699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zh-CN" sz="1600" dirty="0">
                <a:solidFill>
                  <a:srgbClr val="2E0D6E"/>
                </a:solidFill>
                <a:effectLst/>
                <a:latin typeface="Menlo" panose="020B0609030804020204" pitchFamily="49" charset="0"/>
              </a:rPr>
              <a:t>rand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% 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排序后更快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5C2699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altLang="zh-CN" sz="1600" dirty="0">
                <a:solidFill>
                  <a:srgbClr val="2E0D6E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(Array, Array + Size);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记录启动时间</a:t>
            </a:r>
          </a:p>
          <a:p>
            <a:pPr algn="l"/>
            <a:r>
              <a:rPr lang="zh-CN" alt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5C2699"/>
                </a:solidFill>
                <a:effectLst/>
                <a:latin typeface="Menlo" panose="020B0609030804020204" pitchFamily="49" charset="0"/>
              </a:rPr>
              <a:t>clock_t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Start = </a:t>
            </a:r>
            <a:r>
              <a:rPr lang="en-US" altLang="zh-CN" sz="1600" dirty="0">
                <a:solidFill>
                  <a:srgbClr val="2E0D6E"/>
                </a:solidFill>
                <a:effectLst/>
                <a:latin typeface="Menlo" panose="020B0609030804020204" pitchFamily="49" charset="0"/>
              </a:rPr>
              <a:t>clock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 = 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311F48-7B8C-5F4F-B343-507DBEA109E1}"/>
              </a:ext>
            </a:extLst>
          </p:cNvPr>
          <p:cNvSpPr txBox="1"/>
          <p:nvPr/>
        </p:nvSpPr>
        <p:spPr>
          <a:xfrm>
            <a:off x="4655840" y="2022349"/>
            <a:ext cx="7740860" cy="44750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  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//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执行十万轮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for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(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unsigned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Round =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00CF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; Round &lt;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00CF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100000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; Round++)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//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对大于等于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128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的数字求和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for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(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unsigned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=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00CF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;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&lt; Size; ++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    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if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(Array[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] &gt;=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C00CF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128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            sum += Array[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   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//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4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记录结束时间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double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elapsedTime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=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static_cast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&lt;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A0D91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double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&gt;(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E0D6E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clock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() - Start)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  <a:ea typeface="黑体" panose="02010609060101010101" pitchFamily="49" charset="-122"/>
              </a:rPr>
              <a:t>                      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/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4382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CLOCKS_PER_SEC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C2699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std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::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C2699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cout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&lt;&lt; 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elapsedTime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&lt;&lt;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41A16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"s"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&lt;&lt;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C2699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std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::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E0D6E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endl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   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C2699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std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::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C2699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cout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&lt;&lt;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41A16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"sum = "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 &lt;&lt; sum &lt;&lt;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5C2699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std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::</a:t>
            </a:r>
            <a:r>
              <a:rPr kumimoji="1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E0D6E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endl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黑体" panose="02010609060101010101" pitchFamily="49" charset="-122"/>
                <a:cs typeface="+mn-cs"/>
              </a:rPr>
              <a:t>}</a:t>
            </a:r>
            <a:endParaRPr lang="zh-CN" altLang="en-US" sz="200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C2058BB-F7B9-BB4B-8760-4628E40EF157}"/>
              </a:ext>
            </a:extLst>
          </p:cNvPr>
          <p:cNvCxnSpPr>
            <a:cxnSpLocks/>
          </p:cNvCxnSpPr>
          <p:nvPr/>
        </p:nvCxnSpPr>
        <p:spPr bwMode="auto">
          <a:xfrm>
            <a:off x="5159896" y="0"/>
            <a:ext cx="0" cy="38610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CC067F3-6FDB-5C42-B7E6-B69D80A4202B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3732" y="3861048"/>
            <a:ext cx="1476164" cy="29969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F6D4368-F1DC-4647-AB45-FB2DE222491E}"/>
              </a:ext>
            </a:extLst>
          </p:cNvPr>
          <p:cNvSpPr txBox="1"/>
          <p:nvPr/>
        </p:nvSpPr>
        <p:spPr>
          <a:xfrm>
            <a:off x="6096000" y="161711"/>
            <a:ext cx="4606063" cy="169892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20000</a:t>
            </a: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个数据，</a:t>
            </a:r>
            <a:r>
              <a:rPr kumimoji="0" lang="zh-CN" altLang="en-US" sz="18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</a:t>
            </a: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排序，</a:t>
            </a:r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11.6391s</a:t>
            </a:r>
          </a:p>
          <a:p>
            <a:pPr algn="l"/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20000</a:t>
            </a: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个数据，   排序，  </a:t>
            </a:r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3.9062s</a:t>
            </a:r>
          </a:p>
          <a:p>
            <a:pPr algn="l"/>
            <a:endParaRPr kumimoji="0" lang="en-US" altLang="zh-CN" sz="18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l"/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32768</a:t>
            </a: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个数据，</a:t>
            </a:r>
            <a:r>
              <a:rPr kumimoji="0" lang="zh-CN" altLang="en-US" sz="18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</a:t>
            </a: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排序，</a:t>
            </a:r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19.3055s</a:t>
            </a:r>
          </a:p>
          <a:p>
            <a:pPr algn="l"/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32768</a:t>
            </a:r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个数据，   排序，  </a:t>
            </a:r>
            <a:r>
              <a:rPr kumimoji="0" lang="en-US" altLang="zh-CN" sz="1800" b="1" i="0" u="none" strike="noStrike" kern="1200" cap="none" spc="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6.3119s</a:t>
            </a:r>
            <a:endParaRPr kumimoji="0" lang="zh-CN" altLang="en-US" sz="1800" b="1" i="0" u="none" strike="noStrike" kern="1200" cap="none" spc="1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6A355F3-A4EF-CB40-8973-D16DEEAE17EF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提问：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代表的时间复杂度，如何来的？和算法执行时间是什么关系？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A15912D3-1BFD-2545-A4B4-82F0BE7835C9}"/>
              </a:ext>
            </a:extLst>
          </p:cNvPr>
          <p:cNvSpPr txBox="1"/>
          <p:nvPr/>
        </p:nvSpPr>
        <p:spPr>
          <a:xfrm>
            <a:off x="1055441" y="2280588"/>
            <a:ext cx="8820980" cy="719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数据仅内容变了，空间复杂度变不变？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FE3C3395-DBB6-1D4E-AE37-1323FA63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19" r="4913" b="12895"/>
          <a:stretch/>
        </p:blipFill>
        <p:spPr bwMode="auto">
          <a:xfrm>
            <a:off x="1415480" y="3086368"/>
            <a:ext cx="6238028" cy="348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5E57A7-CC3E-F84D-BD8E-A9910EA1AA7D}"/>
              </a:ext>
            </a:extLst>
          </p:cNvPr>
          <p:cNvSpPr txBox="1"/>
          <p:nvPr/>
        </p:nvSpPr>
        <p:spPr>
          <a:xfrm>
            <a:off x="8073683" y="4309984"/>
            <a:ext cx="3605474" cy="10402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1.69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亿像素坐标排序</a:t>
            </a:r>
            <a:endParaRPr kumimoji="0" lang="en-US" altLang="zh-CN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带来的灾难</a:t>
            </a:r>
            <a:endParaRPr kumimoji="0" lang="en-US" altLang="zh-CN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1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6A355F3-A4EF-CB40-8973-D16DEEAE17EF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提问：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代表的时间复杂度，如何来的？和算法执行时间是什么关系？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A15912D3-1BFD-2545-A4B4-82F0BE7835C9}"/>
              </a:ext>
            </a:extLst>
          </p:cNvPr>
          <p:cNvSpPr txBox="1"/>
          <p:nvPr/>
        </p:nvSpPr>
        <p:spPr>
          <a:xfrm>
            <a:off x="1055441" y="2280588"/>
            <a:ext cx="8820980" cy="719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⑥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运行机制优化，能带来什么？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FE3C3395-DBB6-1D4E-AE37-1323FA63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919" r="4913" b="12895"/>
          <a:stretch/>
        </p:blipFill>
        <p:spPr bwMode="auto">
          <a:xfrm>
            <a:off x="1415480" y="3086368"/>
            <a:ext cx="6238028" cy="348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5E57A7-CC3E-F84D-BD8E-A9910EA1AA7D}"/>
              </a:ext>
            </a:extLst>
          </p:cNvPr>
          <p:cNvSpPr txBox="1"/>
          <p:nvPr/>
        </p:nvSpPr>
        <p:spPr>
          <a:xfrm>
            <a:off x="8445580" y="4051452"/>
            <a:ext cx="2861681" cy="155734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1.69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亿像素图像</a:t>
            </a:r>
            <a:endParaRPr kumimoji="0" lang="en-US" altLang="zh-CN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序列拼接</a:t>
            </a:r>
            <a:endParaRPr kumimoji="0" lang="en-US" altLang="zh-CN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多层次并行</a:t>
            </a:r>
            <a:endParaRPr kumimoji="0" lang="en-US" altLang="zh-CN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71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6A355F3-A4EF-CB40-8973-D16DEEAE17EF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提问：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代表的时间复杂度，如何来的？和算法执行时间是什么关系？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A15912D3-1BFD-2545-A4B4-82F0BE7835C9}"/>
              </a:ext>
            </a:extLst>
          </p:cNvPr>
          <p:cNvSpPr txBox="1"/>
          <p:nvPr/>
        </p:nvSpPr>
        <p:spPr>
          <a:xfrm>
            <a:off x="1055441" y="2280588"/>
            <a:ext cx="8820980" cy="1532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⑦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编译器做了优化，时间复杂度变不变？执行时间变不变？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空间复杂度变不变？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4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82D92D-B2FC-924E-9C38-3930F4BA60E8}"/>
              </a:ext>
            </a:extLst>
          </p:cNvPr>
          <p:cNvSpPr txBox="1"/>
          <p:nvPr/>
        </p:nvSpPr>
        <p:spPr>
          <a:xfrm>
            <a:off x="1523340" y="6303683"/>
            <a:ext cx="9349140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/>
              <a:t>tail recursion. </a:t>
            </a:r>
            <a:r>
              <a:rPr lang="zh-CN" altLang="en-US" b="1" dirty="0"/>
              <a:t>尾递归优化使原本 </a:t>
            </a:r>
            <a:r>
              <a:rPr lang="en-US" altLang="zh-CN" b="1" dirty="0"/>
              <a:t>O(n) </a:t>
            </a:r>
            <a:r>
              <a:rPr lang="zh-CN" altLang="en-US" b="1" dirty="0"/>
              <a:t>的调用栈空间只需要 </a:t>
            </a:r>
            <a:r>
              <a:rPr lang="en-US" altLang="zh-CN" b="1" dirty="0"/>
              <a:t>O(1)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79FBD5-31DF-5B4D-953A-91B4365CA045}"/>
              </a:ext>
            </a:extLst>
          </p:cNvPr>
          <p:cNvSpPr txBox="1"/>
          <p:nvPr/>
        </p:nvSpPr>
        <p:spPr>
          <a:xfrm>
            <a:off x="450092" y="118531"/>
            <a:ext cx="11495636" cy="614937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Factorial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x) {</a:t>
            </a:r>
            <a:endParaRPr lang="en-US" altLang="zh-CN" dirty="0">
              <a:solidFill>
                <a:srgbClr val="AA0D91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==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26474B"/>
                </a:solidFill>
                <a:effectLst/>
                <a:latin typeface="Menlo" panose="020B0609030804020204" pitchFamily="49" charset="0"/>
              </a:rPr>
              <a:t>Factorial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-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* x;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Factorial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x,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Count, </a:t>
            </a:r>
            <a:r>
              <a:rPr lang="zh-CN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endParaRPr lang="en-US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       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Res) {</a:t>
            </a:r>
            <a:endParaRPr lang="en-US" altLang="zh-CN" dirty="0">
              <a:solidFill>
                <a:srgbClr val="AA0D91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&gt; Count)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26474B"/>
                </a:solidFill>
                <a:effectLst/>
                <a:latin typeface="Menlo" panose="020B0609030804020204" pitchFamily="49" charset="0"/>
              </a:rPr>
              <a:t>Factorial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 +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Count, x * Res);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B41A04-5790-3246-A3E4-9EA13445DCF7}"/>
              </a:ext>
            </a:extLst>
          </p:cNvPr>
          <p:cNvSpPr txBox="1"/>
          <p:nvPr/>
        </p:nvSpPr>
        <p:spPr>
          <a:xfrm>
            <a:off x="450092" y="2733278"/>
            <a:ext cx="2108269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0" lang="zh-CN" altLang="en-US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尾递归形式：</a:t>
            </a:r>
          </a:p>
        </p:txBody>
      </p:sp>
    </p:spTree>
    <p:extLst>
      <p:ext uri="{BB962C8B-B14F-4D97-AF65-F5344CB8AC3E}">
        <p14:creationId xmlns:p14="http://schemas.microsoft.com/office/powerpoint/2010/main" val="74441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开阔眼界：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”到“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课本之外的风景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培养创新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B90B9C-644B-A248-AD3D-42BBC881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8" y="2024063"/>
            <a:ext cx="5595255" cy="25032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9BDB2F-F304-3D40-809E-530AB7F8BA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17032" y="1855579"/>
            <a:ext cx="5274310" cy="243014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A9D0F1F-6EEE-5E41-8218-E10B1841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210689"/>
            <a:ext cx="4141233" cy="250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2E87D4-8A0A-C341-B681-12B278122DF5}"/>
              </a:ext>
            </a:extLst>
          </p:cNvPr>
          <p:cNvSpPr txBox="1"/>
          <p:nvPr/>
        </p:nvSpPr>
        <p:spPr>
          <a:xfrm>
            <a:off x="6636060" y="5009862"/>
            <a:ext cx="4783274" cy="90486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引入前沿讲座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剖析创新思路和课内知识的结合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82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D48CE6-F8C4-344E-AE75-8DD6D7BE8E7D}"/>
              </a:ext>
            </a:extLst>
          </p:cNvPr>
          <p:cNvSpPr txBox="1"/>
          <p:nvPr/>
        </p:nvSpPr>
        <p:spPr>
          <a:xfrm>
            <a:off x="3824549" y="2705725"/>
            <a:ext cx="4542901" cy="14465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程序设计是</a:t>
            </a:r>
            <a:endParaRPr kumimoji="0" lang="en-US" altLang="zh-CN" sz="4000" b="1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科学 </a:t>
            </a: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or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玄学？</a:t>
            </a:r>
          </a:p>
        </p:txBody>
      </p:sp>
    </p:spTree>
    <p:extLst>
      <p:ext uri="{BB962C8B-B14F-4D97-AF65-F5344CB8AC3E}">
        <p14:creationId xmlns:p14="http://schemas.microsoft.com/office/powerpoint/2010/main" val="505540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D48CE6-F8C4-344E-AE75-8DD6D7BE8E7D}"/>
              </a:ext>
            </a:extLst>
          </p:cNvPr>
          <p:cNvSpPr txBox="1"/>
          <p:nvPr/>
        </p:nvSpPr>
        <p:spPr>
          <a:xfrm>
            <a:off x="3824549" y="3075057"/>
            <a:ext cx="4542901" cy="7078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一碗硬饭</a:t>
            </a:r>
          </a:p>
        </p:txBody>
      </p:sp>
    </p:spTree>
    <p:extLst>
      <p:ext uri="{BB962C8B-B14F-4D97-AF65-F5344CB8AC3E}">
        <p14:creationId xmlns:p14="http://schemas.microsoft.com/office/powerpoint/2010/main" val="2450088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6142DBD4-AC4E-154C-8FA7-07A9845A274C}"/>
              </a:ext>
            </a:extLst>
          </p:cNvPr>
          <p:cNvSpPr/>
          <p:nvPr/>
        </p:nvSpPr>
        <p:spPr bwMode="auto">
          <a:xfrm>
            <a:off x="-744760" y="332656"/>
            <a:ext cx="255628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C97C6D2-C454-BE4A-9379-45DF7E006E58}"/>
              </a:ext>
            </a:extLst>
          </p:cNvPr>
          <p:cNvSpPr txBox="1">
            <a:spLocks/>
          </p:cNvSpPr>
          <p:nvPr/>
        </p:nvSpPr>
        <p:spPr bwMode="auto">
          <a:xfrm>
            <a:off x="335828" y="332656"/>
            <a:ext cx="1476164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提纲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6EFDB0C-225F-0340-AFBA-A172AFACFC6E}"/>
              </a:ext>
            </a:extLst>
          </p:cNvPr>
          <p:cNvSpPr/>
          <p:nvPr/>
        </p:nvSpPr>
        <p:spPr bwMode="auto">
          <a:xfrm>
            <a:off x="4463195" y="1634522"/>
            <a:ext cx="3265609" cy="71803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课程定位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4B089D5-E071-F549-A4DF-5B10F48E60D3}"/>
              </a:ext>
            </a:extLst>
          </p:cNvPr>
          <p:cNvSpPr/>
          <p:nvPr/>
        </p:nvSpPr>
        <p:spPr bwMode="auto">
          <a:xfrm>
            <a:off x="4463195" y="2662127"/>
            <a:ext cx="3265609" cy="649935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1435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2"/>
            </a:pPr>
            <a:r>
              <a:rPr lang="zh-CN" altLang="en-US" sz="2800" b="1" spc="2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前后关联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5F332F4-3DC0-9449-8196-E1E573FDFF05}"/>
              </a:ext>
            </a:extLst>
          </p:cNvPr>
          <p:cNvSpPr/>
          <p:nvPr/>
        </p:nvSpPr>
        <p:spPr bwMode="auto">
          <a:xfrm>
            <a:off x="4463195" y="4581128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4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理论实现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0892AB3-1117-8143-BAE7-0D90368FA767}"/>
              </a:ext>
            </a:extLst>
          </p:cNvPr>
          <p:cNvSpPr/>
          <p:nvPr/>
        </p:nvSpPr>
        <p:spPr bwMode="auto">
          <a:xfrm>
            <a:off x="4463195" y="3621628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3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教学大纲</a:t>
            </a:r>
          </a:p>
        </p:txBody>
      </p:sp>
    </p:spTree>
    <p:extLst>
      <p:ext uri="{BB962C8B-B14F-4D97-AF65-F5344CB8AC3E}">
        <p14:creationId xmlns:p14="http://schemas.microsoft.com/office/powerpoint/2010/main" val="239649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84476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20388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前后关联：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承上启下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021A439-04AB-FF40-9D48-9699D801D8AD}"/>
              </a:ext>
            </a:extLst>
          </p:cNvPr>
          <p:cNvSpPr/>
          <p:nvPr/>
        </p:nvSpPr>
        <p:spPr bwMode="auto">
          <a:xfrm>
            <a:off x="4653751" y="3173611"/>
            <a:ext cx="2880320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rgbClr val="6B087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计算机原理与系统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F88131-998D-574B-9E2D-96B4357F6EF5}"/>
              </a:ext>
            </a:extLst>
          </p:cNvPr>
          <p:cNvSpPr/>
          <p:nvPr/>
        </p:nvSpPr>
        <p:spPr bwMode="auto">
          <a:xfrm>
            <a:off x="371832" y="1478760"/>
            <a:ext cx="42844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C/C++</a:t>
            </a: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计算机语言与程序设计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352B57-CD84-5F4E-B950-31020CCD4A50}"/>
              </a:ext>
            </a:extLst>
          </p:cNvPr>
          <p:cNvSpPr/>
          <p:nvPr/>
        </p:nvSpPr>
        <p:spPr bwMode="auto">
          <a:xfrm>
            <a:off x="7108534" y="1478760"/>
            <a:ext cx="15777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A76262-7AAC-3F46-9CD1-931CA6940AEB}"/>
              </a:ext>
            </a:extLst>
          </p:cNvPr>
          <p:cNvSpPr/>
          <p:nvPr/>
        </p:nvSpPr>
        <p:spPr bwMode="auto">
          <a:xfrm>
            <a:off x="9192344" y="1478760"/>
            <a:ext cx="2664694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数字电路技术基础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3331AE-3663-BE4C-908C-150BBD331EA0}"/>
              </a:ext>
            </a:extLst>
          </p:cNvPr>
          <p:cNvSpPr/>
          <p:nvPr/>
        </p:nvSpPr>
        <p:spPr bwMode="auto">
          <a:xfrm>
            <a:off x="5040753" y="1471685"/>
            <a:ext cx="168333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离散数学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F46E94-8A9B-5647-9D8D-3DF9EC33FD29}"/>
              </a:ext>
            </a:extLst>
          </p:cNvPr>
          <p:cNvSpPr/>
          <p:nvPr/>
        </p:nvSpPr>
        <p:spPr bwMode="auto">
          <a:xfrm>
            <a:off x="3431938" y="4449886"/>
            <a:ext cx="5328124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后续涉及“计算实现”的全部课程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068DBBB-32BE-8844-8B85-0CF169EE6DF9}"/>
              </a:ext>
            </a:extLst>
          </p:cNvPr>
          <p:cNvCxnSpPr>
            <a:stCxn id="11" idx="2"/>
            <a:endCxn id="10" idx="0"/>
          </p:cNvCxnSpPr>
          <p:nvPr/>
        </p:nvCxnSpPr>
        <p:spPr bwMode="auto">
          <a:xfrm>
            <a:off x="2514070" y="1940425"/>
            <a:ext cx="3579841" cy="12331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E8064A9-482E-5F42-AF43-EA2D7E5AA0A1}"/>
              </a:ext>
            </a:extLst>
          </p:cNvPr>
          <p:cNvCxnSpPr>
            <a:stCxn id="18" idx="2"/>
            <a:endCxn id="10" idx="0"/>
          </p:cNvCxnSpPr>
          <p:nvPr/>
        </p:nvCxnSpPr>
        <p:spPr bwMode="auto">
          <a:xfrm>
            <a:off x="5882421" y="1933350"/>
            <a:ext cx="211490" cy="1240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88AA6F0-6F7D-5C4A-8D49-984524D90194}"/>
              </a:ext>
            </a:extLst>
          </p:cNvPr>
          <p:cNvCxnSpPr>
            <a:stCxn id="15" idx="2"/>
            <a:endCxn id="10" idx="0"/>
          </p:cNvCxnSpPr>
          <p:nvPr/>
        </p:nvCxnSpPr>
        <p:spPr bwMode="auto">
          <a:xfrm flipH="1">
            <a:off x="6093911" y="1940425"/>
            <a:ext cx="1803511" cy="12331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401E38B-E0C7-1747-8DE4-FF85D84BB83F}"/>
              </a:ext>
            </a:extLst>
          </p:cNvPr>
          <p:cNvCxnSpPr>
            <a:stCxn id="17" idx="2"/>
            <a:endCxn id="10" idx="0"/>
          </p:cNvCxnSpPr>
          <p:nvPr/>
        </p:nvCxnSpPr>
        <p:spPr bwMode="auto">
          <a:xfrm flipH="1">
            <a:off x="6093911" y="1940425"/>
            <a:ext cx="4430780" cy="12331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1D79379-9A55-C74E-BD3B-4CD1B93856BC}"/>
              </a:ext>
            </a:extLst>
          </p:cNvPr>
          <p:cNvSpPr txBox="1"/>
          <p:nvPr/>
        </p:nvSpPr>
        <p:spPr>
          <a:xfrm>
            <a:off x="1663131" y="2628843"/>
            <a:ext cx="2864887" cy="70173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提供理论基础</a:t>
            </a:r>
            <a:endParaRPr kumimoji="0" lang="en-US" altLang="zh-CN" sz="1800" b="1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强化深入理解和综合运用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0AAF6D5-F600-B04A-918B-E3AFD43A8D61}"/>
              </a:ext>
            </a:extLst>
          </p:cNvPr>
          <p:cNvCxnSpPr>
            <a:stCxn id="10" idx="2"/>
            <a:endCxn id="19" idx="0"/>
          </p:cNvCxnSpPr>
          <p:nvPr/>
        </p:nvCxnSpPr>
        <p:spPr bwMode="auto">
          <a:xfrm>
            <a:off x="6093911" y="3684389"/>
            <a:ext cx="2089" cy="7654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72DAAD1-D3A9-9B48-B91E-B3155E80CEF0}"/>
              </a:ext>
            </a:extLst>
          </p:cNvPr>
          <p:cNvSpPr txBox="1"/>
          <p:nvPr/>
        </p:nvSpPr>
        <p:spPr>
          <a:xfrm>
            <a:off x="3716337" y="3882471"/>
            <a:ext cx="2377574" cy="3693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sz="1800" b="1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提供理论和技能基础</a:t>
            </a:r>
          </a:p>
        </p:txBody>
      </p:sp>
      <p:sp>
        <p:nvSpPr>
          <p:cNvPr id="29" name="下箭头 28">
            <a:extLst>
              <a:ext uri="{FF2B5EF4-FFF2-40B4-BE49-F238E27FC236}">
                <a16:creationId xmlns:a16="http://schemas.microsoft.com/office/drawing/2014/main" id="{2C60A650-598E-284E-9856-B24C7A1BAA6B}"/>
              </a:ext>
            </a:extLst>
          </p:cNvPr>
          <p:cNvSpPr/>
          <p:nvPr/>
        </p:nvSpPr>
        <p:spPr bwMode="auto">
          <a:xfrm>
            <a:off x="5675166" y="5082991"/>
            <a:ext cx="841668" cy="79208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6DC192F-9FF7-CA4B-AA2B-492B59FDB82E}"/>
              </a:ext>
            </a:extLst>
          </p:cNvPr>
          <p:cNvSpPr txBox="1"/>
          <p:nvPr/>
        </p:nvSpPr>
        <p:spPr>
          <a:xfrm>
            <a:off x="623393" y="5878140"/>
            <a:ext cx="11575462" cy="7078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olidFill>
                  <a:srgbClr val="6B087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3200" b="1" dirty="0">
                <a:solidFill>
                  <a:srgbClr val="6B087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6B087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ig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omputing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6B087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eep</a:t>
            </a:r>
            <a:r>
              <a:rPr lang="zh-CN" alt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kumimoji="1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41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D48CE6-F8C4-344E-AE75-8DD6D7BE8E7D}"/>
              </a:ext>
            </a:extLst>
          </p:cNvPr>
          <p:cNvSpPr txBox="1"/>
          <p:nvPr/>
        </p:nvSpPr>
        <p:spPr>
          <a:xfrm>
            <a:off x="3824549" y="3075057"/>
            <a:ext cx="4542901" cy="7078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硬饭软吃</a:t>
            </a:r>
          </a:p>
        </p:txBody>
      </p:sp>
    </p:spTree>
    <p:extLst>
      <p:ext uri="{BB962C8B-B14F-4D97-AF65-F5344CB8AC3E}">
        <p14:creationId xmlns:p14="http://schemas.microsoft.com/office/powerpoint/2010/main" val="127426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6142DBD4-AC4E-154C-8FA7-07A9845A274C}"/>
              </a:ext>
            </a:extLst>
          </p:cNvPr>
          <p:cNvSpPr/>
          <p:nvPr/>
        </p:nvSpPr>
        <p:spPr bwMode="auto">
          <a:xfrm>
            <a:off x="-744760" y="332656"/>
            <a:ext cx="255628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C97C6D2-C454-BE4A-9379-45DF7E006E58}"/>
              </a:ext>
            </a:extLst>
          </p:cNvPr>
          <p:cNvSpPr txBox="1">
            <a:spLocks/>
          </p:cNvSpPr>
          <p:nvPr/>
        </p:nvSpPr>
        <p:spPr bwMode="auto">
          <a:xfrm>
            <a:off x="335828" y="332656"/>
            <a:ext cx="1476164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提纲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6EFDB0C-225F-0340-AFBA-A172AFACFC6E}"/>
              </a:ext>
            </a:extLst>
          </p:cNvPr>
          <p:cNvSpPr/>
          <p:nvPr/>
        </p:nvSpPr>
        <p:spPr bwMode="auto">
          <a:xfrm>
            <a:off x="4463195" y="1634522"/>
            <a:ext cx="3265609" cy="71803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课程定位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4B089D5-E071-F549-A4DF-5B10F48E60D3}"/>
              </a:ext>
            </a:extLst>
          </p:cNvPr>
          <p:cNvSpPr/>
          <p:nvPr/>
        </p:nvSpPr>
        <p:spPr bwMode="auto">
          <a:xfrm>
            <a:off x="4463195" y="2662127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2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前后关联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5F332F4-3DC0-9449-8196-E1E573FDFF05}"/>
              </a:ext>
            </a:extLst>
          </p:cNvPr>
          <p:cNvSpPr/>
          <p:nvPr/>
        </p:nvSpPr>
        <p:spPr bwMode="auto">
          <a:xfrm>
            <a:off x="4463195" y="4581128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4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理论实现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0892AB3-1117-8143-BAE7-0D90368FA767}"/>
              </a:ext>
            </a:extLst>
          </p:cNvPr>
          <p:cNvSpPr/>
          <p:nvPr/>
        </p:nvSpPr>
        <p:spPr bwMode="auto">
          <a:xfrm>
            <a:off x="4463195" y="3621628"/>
            <a:ext cx="3265609" cy="649935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1435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3"/>
            </a:pPr>
            <a:r>
              <a:rPr lang="zh-CN" altLang="en-US" sz="2800" b="1" spc="2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教学大纲</a:t>
            </a:r>
          </a:p>
        </p:txBody>
      </p:sp>
    </p:spTree>
    <p:extLst>
      <p:ext uri="{BB962C8B-B14F-4D97-AF65-F5344CB8AC3E}">
        <p14:creationId xmlns:p14="http://schemas.microsoft.com/office/powerpoint/2010/main" val="313176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3600400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2519812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教材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22560B-040A-8240-891B-A3B8EEFA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84" y="1484784"/>
            <a:ext cx="3281121" cy="44731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B19924D-7E74-5F4A-8405-20E804B88C3F}"/>
              </a:ext>
            </a:extLst>
          </p:cNvPr>
          <p:cNvSpPr txBox="1"/>
          <p:nvPr/>
        </p:nvSpPr>
        <p:spPr>
          <a:xfrm>
            <a:off x="4557800" y="2240868"/>
            <a:ext cx="7387928" cy="34163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CMU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en-US" altLang="zh-CN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15-213/15-513 Introduction to Computer Systems 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计算机系统导论的教材</a:t>
            </a:r>
            <a:endParaRPr lang="en-US" altLang="zh-CN" b="1" i="0" u="none" strike="noStrike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国内北大、哈工大使用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dirty="0"/>
              <a:t>网络评价很高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根据我系学生基础与培养目标的不同，略过部分章节，同时对内容进行了调整与整合</a:t>
            </a:r>
          </a:p>
        </p:txBody>
      </p:sp>
    </p:spTree>
    <p:extLst>
      <p:ext uri="{BB962C8B-B14F-4D97-AF65-F5344CB8AC3E}">
        <p14:creationId xmlns:p14="http://schemas.microsoft.com/office/powerpoint/2010/main" val="219822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28234"/>
              </p:ext>
            </p:extLst>
          </p:nvPr>
        </p:nvGraphicFramePr>
        <p:xfrm>
          <a:off x="371832" y="1102697"/>
          <a:ext cx="11485206" cy="5283498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460905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775865">
                  <a:extLst>
                    <a:ext uri="{9D8B030D-6E8A-4147-A177-3AD203B41FA5}">
                      <a16:colId xmlns:a16="http://schemas.microsoft.com/office/drawing/2014/main" val="308996586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just"/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第一部分：概述与基础（</a:t>
                      </a:r>
                      <a:r>
                        <a:rPr 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学时讲授， </a:t>
                      </a:r>
                      <a:r>
                        <a:rPr 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学时课外）</a:t>
                      </a: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26630"/>
                  </a:ext>
                </a:extLst>
              </a:tr>
              <a:tr h="1206310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概述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计算的发展历史，计算机机系统基本理论、发展历程、以程序实例讲解计算机组成部分的分工与协作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（计算器具专题讲座，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学时）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阅读、调研</a:t>
                      </a:r>
                      <a:endParaRPr lang="zh-CN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1407361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信息的表示与操作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内存基本组成，包括位、字节、字节序列、典型数据类型的尺寸、布尔代数、整型的码与计算，位操作与溢出判定。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enum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的位域组合、不同彩色压缩编码转换，提供基础环境，实现局部核心代码）</a:t>
                      </a:r>
                      <a:endParaRPr lang="zh-CN" altLang="en-US" sz="16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1608413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信息的表示与操作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IEEE754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浮点数标准基础，讲述单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双精度浮点数的定义、表示、计算特性；回顾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字长，加深值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码关联，讲述字节对齐对性能的影响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习题，上机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（游戏中特定值搜索与修改实验，涉及浮点数编码，字节对齐性能影响，提供基础代码，要求实现核心部分）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1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21447"/>
              </p:ext>
            </p:extLst>
          </p:nvPr>
        </p:nvGraphicFramePr>
        <p:xfrm>
          <a:off x="371832" y="1102697"/>
          <a:ext cx="11485206" cy="5350491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460905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775865">
                  <a:extLst>
                    <a:ext uri="{9D8B030D-6E8A-4147-A177-3AD203B41FA5}">
                      <a16:colId xmlns:a16="http://schemas.microsoft.com/office/drawing/2014/main" val="308996586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339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1138076">
                <a:tc gridSpan="6">
                  <a:txBody>
                    <a:bodyPr/>
                    <a:lstStyle/>
                    <a:p>
                      <a:pPr algn="just"/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第二部分：机器级程序（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学时讲授， 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28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学时课外）</a:t>
                      </a: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26630"/>
                  </a:ext>
                </a:extLst>
              </a:tr>
              <a:tr h="1357717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编程基础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基本架构与发展历程；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C/C++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、汇编、机器指令之间的关系；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C/C++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代码向汇编代码的转换环境、汇编基本运行环境。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（尝试局部变量、全局变量、顺序、循环、分支结构代码的汇编代码转化，并分析基本原理）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1496981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数据操作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数据传送、压入与弹出栈数据、寻址模式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（从可读性和效率角度，验证编译器优化的汇编代码生成）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101828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算数逻辑操作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加载有效地址、整数运算、位移运算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（从可读性和效率角度，验证编译器优化的汇编代码生成）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435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80965"/>
              </p:ext>
            </p:extLst>
          </p:nvPr>
        </p:nvGraphicFramePr>
        <p:xfrm>
          <a:off x="371832" y="1102696"/>
          <a:ext cx="11485206" cy="5350492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788498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90046655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4153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1289015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控制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条件码、跳转指令、分支、循环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（从可读性和效率角度，验证编译器优化的汇编代码生成）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1314585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过程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运行时栈、转移控制、局部存储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（从可读性和效率角度，验证编译器优化的汇编代码生成）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101251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函数与栈帧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函数调用与返回的相关操作与原理、函数调用规范、递归实现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（验证多种递归函数向汇编代码的转换，总结共性规律）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  <a:tr h="1318982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数据与函数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一维数组、多维数组、结构体、联合体、类的内存表示，强化字节对齐概念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CrackMe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实验：特定密码和授权机制下的反汇编解密，提高汇编阅读与调试能力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03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2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54180"/>
              </p:ext>
            </p:extLst>
          </p:nvPr>
        </p:nvGraphicFramePr>
        <p:xfrm>
          <a:off x="371832" y="1102697"/>
          <a:ext cx="11485206" cy="5350491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788498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90046655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2761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925825">
                <a:tc gridSpan="6">
                  <a:txBody>
                    <a:bodyPr/>
                    <a:lstStyle/>
                    <a:p>
                      <a:pPr algn="just"/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第三部分：处理器（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学时讲授， 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学时课外）</a:t>
                      </a: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26630"/>
                  </a:ext>
                </a:extLst>
              </a:tr>
              <a:tr h="1043825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处理器体系结构概述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典型处理器架构、异同、优缺点、使用场景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阅读、调研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87590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时序与组合逻辑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算数逻辑运算器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ALU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ALU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Verilog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设计）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882697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流水线与分支预测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多级流水线结构与机制、分支预测、分支结构与数据组织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（分析排序与非排序数据的分类效率）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  <a:tr h="673057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GPGPU1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GPU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体系架构发展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（含前沿报告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阅读、调研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038159"/>
                  </a:ext>
                </a:extLst>
              </a:tr>
              <a:tr h="673057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GPGPU2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GPU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架构的</a:t>
                      </a:r>
                      <a:r>
                        <a:rPr lang="en-US" sz="1600" kern="1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Cuda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程序性能优化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（含前沿报告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阅读、调研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470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68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6142DBD4-AC4E-154C-8FA7-07A9845A274C}"/>
              </a:ext>
            </a:extLst>
          </p:cNvPr>
          <p:cNvSpPr/>
          <p:nvPr/>
        </p:nvSpPr>
        <p:spPr bwMode="auto">
          <a:xfrm>
            <a:off x="-744760" y="332656"/>
            <a:ext cx="255628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C97C6D2-C454-BE4A-9379-45DF7E006E58}"/>
              </a:ext>
            </a:extLst>
          </p:cNvPr>
          <p:cNvSpPr txBox="1">
            <a:spLocks/>
          </p:cNvSpPr>
          <p:nvPr/>
        </p:nvSpPr>
        <p:spPr bwMode="auto">
          <a:xfrm>
            <a:off x="335828" y="332656"/>
            <a:ext cx="1476164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提纲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6EFDB0C-225F-0340-AFBA-A172AFACFC6E}"/>
              </a:ext>
            </a:extLst>
          </p:cNvPr>
          <p:cNvSpPr/>
          <p:nvPr/>
        </p:nvSpPr>
        <p:spPr bwMode="auto">
          <a:xfrm>
            <a:off x="4463195" y="1634522"/>
            <a:ext cx="3265609" cy="718039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1435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/>
            </a:pPr>
            <a:r>
              <a:rPr lang="zh-CN" altLang="en-US" sz="2800" b="1" spc="2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课程定位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4B089D5-E071-F549-A4DF-5B10F48E60D3}"/>
              </a:ext>
            </a:extLst>
          </p:cNvPr>
          <p:cNvSpPr/>
          <p:nvPr/>
        </p:nvSpPr>
        <p:spPr bwMode="auto">
          <a:xfrm>
            <a:off x="4463195" y="2662127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2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前后关联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5F332F4-3DC0-9449-8196-E1E573FDFF05}"/>
              </a:ext>
            </a:extLst>
          </p:cNvPr>
          <p:cNvSpPr/>
          <p:nvPr/>
        </p:nvSpPr>
        <p:spPr bwMode="auto">
          <a:xfrm>
            <a:off x="4463195" y="4581128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4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理论实现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0892AB3-1117-8143-BAE7-0D90368FA767}"/>
              </a:ext>
            </a:extLst>
          </p:cNvPr>
          <p:cNvSpPr/>
          <p:nvPr/>
        </p:nvSpPr>
        <p:spPr bwMode="auto">
          <a:xfrm>
            <a:off x="4463195" y="3621628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3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教学大纲</a:t>
            </a:r>
          </a:p>
        </p:txBody>
      </p:sp>
    </p:spTree>
    <p:extLst>
      <p:ext uri="{BB962C8B-B14F-4D97-AF65-F5344CB8AC3E}">
        <p14:creationId xmlns:p14="http://schemas.microsoft.com/office/powerpoint/2010/main" val="2736743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83037"/>
              </p:ext>
            </p:extLst>
          </p:nvPr>
        </p:nvGraphicFramePr>
        <p:xfrm>
          <a:off x="371832" y="1102697"/>
          <a:ext cx="11485206" cy="5466768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500466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464836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243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606129">
                <a:tc gridSpan="6">
                  <a:txBody>
                    <a:bodyPr/>
                    <a:lstStyle/>
                    <a:p>
                      <a:pPr algn="just"/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第四部分：存储（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学时讲授， 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学时课外）</a:t>
                      </a: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26630"/>
                  </a:ext>
                </a:extLst>
              </a:tr>
              <a:tr h="73136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存储概述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存储技术发展、存储墙、局部性原理和缓存技术，回顾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C/C++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文件操作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习题，上机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C/C++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文件综合操作回顾）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713389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高速缓存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原理、算法和数据布局对性能的影响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习题，上机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（验证不同规模规模矩阵转置的性能差异）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73136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18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虚拟内存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虚拟内存工作原理，分段分页、页表和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TLB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相关机制、动态内存管理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（实现</a:t>
                      </a:r>
                      <a:r>
                        <a:rPr lang="zh-CN" alt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new/delete</a:t>
                      </a:r>
                      <a:r>
                        <a:rPr lang="zh-CN" alt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malloc/free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  <a:tr h="73136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19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虚拟内存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链接、动静态链接库、内存映射、跨进程内存简单共享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习题，上机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（验证动态链接库</a:t>
                      </a:r>
                      <a:r>
                        <a:rPr lang="zh-CN" alt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跨进程内存共享）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038159"/>
                  </a:ext>
                </a:extLst>
              </a:tr>
              <a:tr h="751077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文件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IO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文件分类、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IO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操作、元数据、标准流、重定向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习题，上机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（多进程文件协同处理实验：多个进程通过内存共享和映射）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470064"/>
                  </a:ext>
                </a:extLst>
              </a:tr>
              <a:tr h="728197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21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RAID</a:t>
                      </a:r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与分布式文件系统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（含前沿报告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阅读、调研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1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5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16110"/>
              </p:ext>
            </p:extLst>
          </p:nvPr>
        </p:nvGraphicFramePr>
        <p:xfrm>
          <a:off x="371832" y="1102697"/>
          <a:ext cx="11485206" cy="5244915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500466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464836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2753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algn="just"/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第五部分：并发（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学时讲授， </a:t>
                      </a:r>
                      <a:r>
                        <a:rPr lang="en-US" altLang="zh-CN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altLang="en-US" sz="1600" b="1" kern="100" dirty="0">
                          <a:solidFill>
                            <a:srgbClr val="6B0874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学时课外）</a:t>
                      </a: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73734" marR="573734" marT="286867" marB="2868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26630"/>
                  </a:ext>
                </a:extLst>
              </a:tr>
              <a:tr h="8259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进程并发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（验证同一程序多示例运行的内存隔离）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8259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23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多路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IO</a:t>
                      </a:r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复用并发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（验证多路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IO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复用效率）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8259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线程并发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线程执行模型、创建与回收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（验证线程并行性）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  <a:tr h="825986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线程并发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线程的挂起与恢复控制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（可暂停倒计时）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038159"/>
                  </a:ext>
                </a:extLst>
              </a:tr>
              <a:tr h="84806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26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线程并发</a:t>
                      </a:r>
                      <a:r>
                        <a:rPr lang="en-US" sz="1600" b="1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线程内存模型、变量映射、共享变量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（验证线程并行性协同处理同一事务）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470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41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421246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13188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教学大纲：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进度安排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1ABD4BD-7EE5-674F-AAE1-69BC3927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109657"/>
              </p:ext>
            </p:extLst>
          </p:nvPr>
        </p:nvGraphicFramePr>
        <p:xfrm>
          <a:off x="371832" y="1102696"/>
          <a:ext cx="11485206" cy="5350491"/>
        </p:xfrm>
        <a:graphic>
          <a:graphicData uri="http://schemas.openxmlformats.org/drawingml/2006/table">
            <a:tbl>
              <a:tblPr firstRow="1" firstCol="1" bandRow="1"/>
              <a:tblGrid>
                <a:gridCol w="711534">
                  <a:extLst>
                    <a:ext uri="{9D8B030D-6E8A-4147-A177-3AD203B41FA5}">
                      <a16:colId xmlns:a16="http://schemas.microsoft.com/office/drawing/2014/main" val="4159933953"/>
                    </a:ext>
                  </a:extLst>
                </a:gridCol>
                <a:gridCol w="3500466">
                  <a:extLst>
                    <a:ext uri="{9D8B030D-6E8A-4147-A177-3AD203B41FA5}">
                      <a16:colId xmlns:a16="http://schemas.microsoft.com/office/drawing/2014/main" val="872996079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4648367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3547452"/>
                    </a:ext>
                  </a:extLst>
                </a:gridCol>
                <a:gridCol w="3160867">
                  <a:extLst>
                    <a:ext uri="{9D8B030D-6E8A-4147-A177-3AD203B41FA5}">
                      <a16:colId xmlns:a16="http://schemas.microsoft.com/office/drawing/2014/main" val="647563306"/>
                    </a:ext>
                  </a:extLst>
                </a:gridCol>
                <a:gridCol w="727963">
                  <a:extLst>
                    <a:ext uri="{9D8B030D-6E8A-4147-A177-3AD203B41FA5}">
                      <a16:colId xmlns:a16="http://schemas.microsoft.com/office/drawing/2014/main" val="1990709527"/>
                    </a:ext>
                  </a:extLst>
                </a:gridCol>
              </a:tblGrid>
              <a:tr h="2687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第几讲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主要内容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教学要素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课外学时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sz="1300" kern="100" dirty="0">
                          <a:effectLst/>
                          <a:latin typeface="Calibri" panose="020F0502020204030204" pitchFamily="34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课外学时</a:t>
                      </a:r>
                      <a:endParaRPr lang="zh-CN" sz="13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319772"/>
                  </a:ext>
                </a:extLst>
              </a:tr>
              <a:tr h="80602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27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线程并发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：线程安全、可重入性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（验证多线程链表操作）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25393"/>
                  </a:ext>
                </a:extLst>
              </a:tr>
              <a:tr h="78621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28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单指令多数据模式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GPGPU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并行程序的串行展开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CUDA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中的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展开推演）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33925"/>
                  </a:ext>
                </a:extLst>
              </a:tr>
              <a:tr h="80602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29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单指令读数据模式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：远程进程同步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MPI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简单操作）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436150"/>
                  </a:ext>
                </a:extLst>
              </a:tr>
              <a:tr h="80602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多指令多数据模式：远程进程异步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MPI</a:t>
                      </a:r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异步分发与回收）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038159"/>
                  </a:ext>
                </a:extLst>
              </a:tr>
              <a:tr h="107492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31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并发性能优化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（生命游戏：多线程并发，竞争、线程安全，提供基础代码，实现核心部分）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470064"/>
                  </a:ext>
                </a:extLst>
              </a:tr>
              <a:tr h="802533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alt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线程并发</a:t>
                      </a:r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：线程安全、可重入性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讲授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习题、上机</a:t>
                      </a:r>
                    </a:p>
                    <a:p>
                      <a:pPr algn="ctr"/>
                      <a:r>
                        <a:rPr lang="zh-CN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（验证多线程链表操作）</a:t>
                      </a: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86167" marR="861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1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9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D48CE6-F8C4-344E-AE75-8DD6D7BE8E7D}"/>
              </a:ext>
            </a:extLst>
          </p:cNvPr>
          <p:cNvSpPr txBox="1"/>
          <p:nvPr/>
        </p:nvSpPr>
        <p:spPr>
          <a:xfrm>
            <a:off x="3824549" y="3075057"/>
            <a:ext cx="4542901" cy="7078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zh-CN" altLang="en-US" sz="4000" b="1" spc="100" dirty="0">
                <a:solidFill>
                  <a:srgbClr val="6B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做点软饭？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03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6142DBD4-AC4E-154C-8FA7-07A9845A274C}"/>
              </a:ext>
            </a:extLst>
          </p:cNvPr>
          <p:cNvSpPr/>
          <p:nvPr/>
        </p:nvSpPr>
        <p:spPr bwMode="auto">
          <a:xfrm>
            <a:off x="-744760" y="332656"/>
            <a:ext cx="255628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C97C6D2-C454-BE4A-9379-45DF7E006E58}"/>
              </a:ext>
            </a:extLst>
          </p:cNvPr>
          <p:cNvSpPr txBox="1">
            <a:spLocks/>
          </p:cNvSpPr>
          <p:nvPr/>
        </p:nvSpPr>
        <p:spPr bwMode="auto">
          <a:xfrm>
            <a:off x="335828" y="332656"/>
            <a:ext cx="1476164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提纲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6EFDB0C-225F-0340-AFBA-A172AFACFC6E}"/>
              </a:ext>
            </a:extLst>
          </p:cNvPr>
          <p:cNvSpPr/>
          <p:nvPr/>
        </p:nvSpPr>
        <p:spPr bwMode="auto">
          <a:xfrm>
            <a:off x="4463195" y="1634522"/>
            <a:ext cx="3265609" cy="71803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课程定位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4B089D5-E071-F549-A4DF-5B10F48E60D3}"/>
              </a:ext>
            </a:extLst>
          </p:cNvPr>
          <p:cNvSpPr/>
          <p:nvPr/>
        </p:nvSpPr>
        <p:spPr bwMode="auto">
          <a:xfrm>
            <a:off x="4463195" y="2662127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2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前后关联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5F332F4-3DC0-9449-8196-E1E573FDFF05}"/>
              </a:ext>
            </a:extLst>
          </p:cNvPr>
          <p:cNvSpPr/>
          <p:nvPr/>
        </p:nvSpPr>
        <p:spPr bwMode="auto">
          <a:xfrm>
            <a:off x="4463195" y="4547076"/>
            <a:ext cx="3265609" cy="718039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1435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4"/>
            </a:pPr>
            <a:r>
              <a:rPr lang="zh-CN" altLang="en-US" sz="2800" b="1" spc="2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理论实现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0892AB3-1117-8143-BAE7-0D90368FA767}"/>
              </a:ext>
            </a:extLst>
          </p:cNvPr>
          <p:cNvSpPr/>
          <p:nvPr/>
        </p:nvSpPr>
        <p:spPr bwMode="auto">
          <a:xfrm>
            <a:off x="4463195" y="3621628"/>
            <a:ext cx="3265609" cy="64993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108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1260000" algn="l">
              <a:spcBef>
                <a:spcPts val="1272"/>
              </a:spcBef>
              <a:spcAft>
                <a:spcPts val="1272"/>
              </a:spcAft>
              <a:buFont typeface="+mj-lt"/>
              <a:buAutoNum type="arabicPeriod" startAt="3"/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教学大纲</a:t>
            </a:r>
          </a:p>
        </p:txBody>
      </p:sp>
    </p:spTree>
    <p:extLst>
      <p:ext uri="{BB962C8B-B14F-4D97-AF65-F5344CB8AC3E}">
        <p14:creationId xmlns:p14="http://schemas.microsoft.com/office/powerpoint/2010/main" val="1652239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52828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372240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计算实现：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从新认识</a:t>
            </a:r>
            <a:r>
              <a:rPr lang="en-US" altLang="zh-CN" sz="2400" spc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helloworld</a:t>
            </a:r>
            <a:endParaRPr lang="zh-CN" altLang="en-US" sz="24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F508C58-E10B-5D4A-A0F2-B762F6F81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39" y="1405654"/>
            <a:ext cx="3587749" cy="1866601"/>
          </a:xfrm>
          <a:prstGeom prst="rect">
            <a:avLst/>
          </a:prstGeom>
          <a:solidFill>
            <a:srgbClr val="808000">
              <a:alpha val="23921"/>
            </a:srgbClr>
          </a:solidFill>
          <a:ln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400050" indent="-39211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kumimoji="1" sz="2400" b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0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18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18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1800" b="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#include &lt;</a:t>
            </a:r>
            <a:r>
              <a:rPr lang="en-US" altLang="zh-CN" sz="2000" kern="0" dirty="0" err="1">
                <a:solidFill>
                  <a:schemeClr val="accent2"/>
                </a:solidFill>
                <a:cs typeface="Arial" panose="020B0604020202020204" pitchFamily="34" charset="0"/>
              </a:rPr>
              <a:t>stdio.h</a:t>
            </a:r>
            <a:r>
              <a:rPr lang="en-US" altLang="zh-CN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&gt;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endParaRPr lang="en-US" altLang="zh-CN" sz="2000" kern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int main()</a:t>
            </a:r>
            <a:r>
              <a:rPr lang="zh-CN" altLang="en-US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zh-CN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{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zh-CN" altLang="en-US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    </a:t>
            </a:r>
            <a:r>
              <a:rPr lang="en-US" altLang="zh-CN" sz="2000" kern="0" dirty="0" err="1">
                <a:solidFill>
                  <a:schemeClr val="accent2"/>
                </a:solidFill>
                <a:cs typeface="Arial" panose="020B0604020202020204" pitchFamily="34" charset="0"/>
              </a:rPr>
              <a:t>printf</a:t>
            </a:r>
            <a:r>
              <a:rPr lang="en-US" altLang="zh-CN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("hello, world\n");</a:t>
            </a:r>
          </a:p>
          <a:p>
            <a:pPr marL="203200" indent="-203200">
              <a:spcBef>
                <a:spcPct val="0"/>
              </a:spcBef>
              <a:buFontTx/>
              <a:buNone/>
            </a:pPr>
            <a:r>
              <a:rPr lang="en-US" altLang="zh-CN" sz="2000" kern="0" dirty="0">
                <a:solidFill>
                  <a:schemeClr val="accent2"/>
                </a:solidFill>
                <a:cs typeface="Arial" panose="020B0604020202020204" pitchFamily="34" charset="0"/>
              </a:rPr>
              <a:t>}</a:t>
            </a:r>
            <a:endParaRPr lang="zh-CN" altLang="en-US" sz="2000" kern="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1369590-C7E2-DC44-A7DA-54CE7B359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39" y="1000224"/>
            <a:ext cx="3587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2000" b="1" dirty="0">
                <a:latin typeface="+mn-lt"/>
                <a:ea typeface="黑体" pitchFamily="49" charset="-122"/>
                <a:cs typeface="Arial" charset="0"/>
              </a:rPr>
              <a:t>经典的“ </a:t>
            </a:r>
            <a:r>
              <a:rPr lang="en-US" altLang="zh-CN" sz="2000" b="1" dirty="0" err="1"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en-US" altLang="zh-CN" sz="2000" b="1" dirty="0">
                <a:latin typeface="+mn-lt"/>
                <a:ea typeface="黑体" pitchFamily="49" charset="-122"/>
                <a:cs typeface="Arial" charset="0"/>
              </a:rPr>
              <a:t> ”C-</a:t>
            </a:r>
            <a:r>
              <a:rPr lang="zh-CN" altLang="en-US" sz="2000" b="1" dirty="0">
                <a:latin typeface="+mn-lt"/>
                <a:ea typeface="黑体" pitchFamily="49" charset="-122"/>
                <a:cs typeface="Arial" charset="0"/>
              </a:rPr>
              <a:t>源程序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D9A4B87-9BD2-9946-BF80-696E46791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626" y="1526304"/>
            <a:ext cx="53721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1600" b="1">
                <a:solidFill>
                  <a:srgbClr val="ED1611"/>
                </a:solidFill>
                <a:latin typeface="Times New Roman" panose="02020603050405020304" pitchFamily="18" charset="0"/>
              </a:rPr>
              <a:t># i n c l u d e &lt;sp&gt; &lt; s t d i o .</a:t>
            </a:r>
          </a:p>
          <a:p>
            <a:pPr algn="dist"/>
            <a:r>
              <a:rPr lang="en-US" altLang="zh-CN" sz="1600" b="1">
                <a:latin typeface="Times New Roman" panose="02020603050405020304" pitchFamily="18" charset="0"/>
              </a:rPr>
              <a:t>35 105 110 99 108 117 100 101 32 60 115 116 100 105 111 46</a:t>
            </a:r>
          </a:p>
          <a:p>
            <a:pPr algn="dist"/>
            <a:r>
              <a:rPr lang="en-US" altLang="zh-CN" sz="1600" b="1">
                <a:solidFill>
                  <a:srgbClr val="ED1611"/>
                </a:solidFill>
                <a:latin typeface="Times New Roman" panose="02020603050405020304" pitchFamily="18" charset="0"/>
              </a:rPr>
              <a:t>h &gt; \n \n i n t &lt;sp&gt; m a i n ( ) \n {</a:t>
            </a:r>
          </a:p>
          <a:p>
            <a:pPr algn="dist"/>
            <a:r>
              <a:rPr lang="en-US" altLang="zh-CN" sz="1600" b="1">
                <a:latin typeface="Times New Roman" panose="02020603050405020304" pitchFamily="18" charset="0"/>
              </a:rPr>
              <a:t>104 62 10 10 105 110 116 32 109 97 105 110 40 41 10 123</a:t>
            </a:r>
          </a:p>
          <a:p>
            <a:pPr algn="dist"/>
            <a:r>
              <a:rPr lang="en-US" altLang="zh-CN" sz="1600" b="1">
                <a:solidFill>
                  <a:srgbClr val="ED1611"/>
                </a:solidFill>
                <a:latin typeface="Times New Roman" panose="02020603050405020304" pitchFamily="18" charset="0"/>
              </a:rPr>
              <a:t>\n &lt;sp&gt; &lt;sp&gt; &lt;sp&gt; &lt;sp&gt; p r i n t f ( " h e l</a:t>
            </a:r>
          </a:p>
          <a:p>
            <a:pPr algn="dist"/>
            <a:r>
              <a:rPr lang="en-US" altLang="zh-CN" sz="1600" b="1">
                <a:latin typeface="Times New Roman" panose="02020603050405020304" pitchFamily="18" charset="0"/>
              </a:rPr>
              <a:t>10 32 32 32 32 112 114 105 110 116 102 40 34 104 101 108</a:t>
            </a:r>
          </a:p>
          <a:p>
            <a:pPr algn="dist"/>
            <a:r>
              <a:rPr lang="en-US" altLang="zh-CN" sz="1600" b="1">
                <a:solidFill>
                  <a:srgbClr val="ED1611"/>
                </a:solidFill>
                <a:latin typeface="Times New Roman" panose="02020603050405020304" pitchFamily="18" charset="0"/>
              </a:rPr>
              <a:t>l o , &lt;sp&gt; w o r l d \ n " ) ; \n }</a:t>
            </a:r>
          </a:p>
          <a:p>
            <a:pPr algn="dist"/>
            <a:r>
              <a:rPr lang="en-US" altLang="zh-CN" sz="1600" b="1">
                <a:latin typeface="Times New Roman" panose="02020603050405020304" pitchFamily="18" charset="0"/>
              </a:rPr>
              <a:t>108 111 44 32 119 111 114 108 100 92 110 34 41 59 10 125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B84BDFE8-6964-DE44-9BCF-89F7E26BA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976" y="1078629"/>
            <a:ext cx="49926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2200" b="1" dirty="0" err="1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的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ASCII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文本表示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F666985C-F32B-6146-8B41-BDC0E3951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138" y="3747217"/>
            <a:ext cx="3694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功能：输出“</a:t>
            </a:r>
            <a:r>
              <a:rPr lang="en-US" altLang="zh-CN" sz="20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hello,world”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575CF231-34EE-794E-A600-2E92237AE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213" y="5175967"/>
            <a:ext cx="769938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(cpp)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ACA81CF5-53BE-1249-9CF7-4A5D96F98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863" y="5180729"/>
            <a:ext cx="769938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(cc1)</a:t>
            </a: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DD852B70-E714-5A46-AD4D-2F5B78ED5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288" y="5201367"/>
            <a:ext cx="769938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(as)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B84D4376-B6B9-0F4A-BB1F-7D9E7DDDF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576" y="5191842"/>
            <a:ext cx="769937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(ld)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F21138E8-A95F-3E4A-8D46-D1A279FFBE9A}"/>
              </a:ext>
            </a:extLst>
          </p:cNvPr>
          <p:cNvGrpSpPr>
            <a:grpSpLocks/>
          </p:cNvGrpSpPr>
          <p:nvPr/>
        </p:nvGrpSpPr>
        <p:grpSpPr bwMode="auto">
          <a:xfrm>
            <a:off x="6316501" y="4455242"/>
            <a:ext cx="1495425" cy="727075"/>
            <a:chOff x="3295" y="2749"/>
            <a:chExt cx="942" cy="458"/>
          </a:xfrm>
        </p:grpSpPr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15B7A9E6-DF36-BC4B-8EF0-89DE335D7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9" y="2877"/>
              <a:ext cx="348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23" name="Text Box 14">
              <a:extLst>
                <a:ext uri="{FF2B5EF4-FFF2-40B4-BE49-F238E27FC236}">
                  <a16:creationId xmlns:a16="http://schemas.microsoft.com/office/drawing/2014/main" id="{F6D411B6-58B1-B340-AE37-64DD3EF6E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" y="2749"/>
              <a:ext cx="6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/>
                <a:t>printf.o</a:t>
              </a:r>
            </a:p>
          </p:txBody>
        </p: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0F720A3B-5F9F-F348-9986-CCBE11CF4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688" y="3736104"/>
            <a:ext cx="355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计算机不能直接执行</a:t>
            </a:r>
            <a:r>
              <a:rPr lang="en-US" altLang="zh-CN" sz="20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hello.c</a:t>
            </a:r>
            <a:r>
              <a:rPr lang="zh-CN" altLang="en-US" sz="20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8639C7D8-7262-5D4E-A35F-16B12E7B5290}"/>
              </a:ext>
            </a:extLst>
          </p:cNvPr>
          <p:cNvGrpSpPr>
            <a:grpSpLocks/>
          </p:cNvGrpSpPr>
          <p:nvPr/>
        </p:nvGrpSpPr>
        <p:grpSpPr bwMode="auto">
          <a:xfrm>
            <a:off x="1465101" y="5218831"/>
            <a:ext cx="1041400" cy="1093788"/>
            <a:chOff x="239" y="3230"/>
            <a:chExt cx="656" cy="689"/>
          </a:xfrm>
        </p:grpSpPr>
        <p:grpSp>
          <p:nvGrpSpPr>
            <p:cNvPr id="26" name="Group 17">
              <a:extLst>
                <a:ext uri="{FF2B5EF4-FFF2-40B4-BE49-F238E27FC236}">
                  <a16:creationId xmlns:a16="http://schemas.microsoft.com/office/drawing/2014/main" id="{F04404E2-DD79-344E-B8C1-7F6D8863CB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" y="3230"/>
              <a:ext cx="622" cy="238"/>
              <a:chOff x="219" y="3401"/>
              <a:chExt cx="622" cy="238"/>
            </a:xfrm>
          </p:grpSpPr>
          <p:sp>
            <p:nvSpPr>
              <p:cNvPr id="28" name="Line 18">
                <a:extLst>
                  <a:ext uri="{FF2B5EF4-FFF2-40B4-BE49-F238E27FC236}">
                    <a16:creationId xmlns:a16="http://schemas.microsoft.com/office/drawing/2014/main" id="{85476F95-6FF8-E044-87EF-290319570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29" name="Text Box 19">
                <a:extLst>
                  <a:ext uri="{FF2B5EF4-FFF2-40B4-BE49-F238E27FC236}">
                    <a16:creationId xmlns:a16="http://schemas.microsoft.com/office/drawing/2014/main" id="{BC9C67C1-8B0C-4F4F-BC41-256504998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hello.c</a:t>
                </a:r>
              </a:p>
            </p:txBody>
          </p:sp>
        </p:grpSp>
        <p:sp>
          <p:nvSpPr>
            <p:cNvPr id="27" name="Text Box 20">
              <a:extLst>
                <a:ext uri="{FF2B5EF4-FFF2-40B4-BE49-F238E27FC236}">
                  <a16:creationId xmlns:a16="http://schemas.microsoft.com/office/drawing/2014/main" id="{E000E0D6-FFAD-0B42-99BC-7A4E2BA0C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" y="3512"/>
              <a:ext cx="63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30" name="Group 21">
            <a:extLst>
              <a:ext uri="{FF2B5EF4-FFF2-40B4-BE49-F238E27FC236}">
                <a16:creationId xmlns:a16="http://schemas.microsoft.com/office/drawing/2014/main" id="{98462507-05AF-AE4C-A7A3-65957B98861C}"/>
              </a:ext>
            </a:extLst>
          </p:cNvPr>
          <p:cNvGrpSpPr>
            <a:grpSpLocks/>
          </p:cNvGrpSpPr>
          <p:nvPr/>
        </p:nvGrpSpPr>
        <p:grpSpPr bwMode="auto">
          <a:xfrm>
            <a:off x="3197063" y="5195019"/>
            <a:ext cx="1085850" cy="1077913"/>
            <a:chOff x="1330" y="3215"/>
            <a:chExt cx="684" cy="679"/>
          </a:xfrm>
        </p:grpSpPr>
        <p:grpSp>
          <p:nvGrpSpPr>
            <p:cNvPr id="31" name="Group 22">
              <a:extLst>
                <a:ext uri="{FF2B5EF4-FFF2-40B4-BE49-F238E27FC236}">
                  <a16:creationId xmlns:a16="http://schemas.microsoft.com/office/drawing/2014/main" id="{7C509959-4F34-6940-85D7-B8FBC3A552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3215"/>
              <a:ext cx="622" cy="238"/>
              <a:chOff x="219" y="3401"/>
              <a:chExt cx="622" cy="238"/>
            </a:xfrm>
          </p:grpSpPr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5A5F1C10-3519-1243-B4E1-43AC3C353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4" name="Text Box 24">
                <a:extLst>
                  <a:ext uri="{FF2B5EF4-FFF2-40B4-BE49-F238E27FC236}">
                    <a16:creationId xmlns:a16="http://schemas.microsoft.com/office/drawing/2014/main" id="{6E88543C-0DDB-904D-9957-24BACF32E4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hello.i</a:t>
                </a:r>
              </a:p>
            </p:txBody>
          </p:sp>
        </p:grpSp>
        <p:sp>
          <p:nvSpPr>
            <p:cNvPr id="32" name="Text Box 25">
              <a:extLst>
                <a:ext uri="{FF2B5EF4-FFF2-40B4-BE49-F238E27FC236}">
                  <a16:creationId xmlns:a16="http://schemas.microsoft.com/office/drawing/2014/main" id="{5ECD691F-1D0A-2C44-9524-D6CE6217A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" y="3487"/>
              <a:ext cx="63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35" name="Group 26">
            <a:extLst>
              <a:ext uri="{FF2B5EF4-FFF2-40B4-BE49-F238E27FC236}">
                <a16:creationId xmlns:a16="http://schemas.microsoft.com/office/drawing/2014/main" id="{850A3F33-5F57-674A-A5CB-57B169567548}"/>
              </a:ext>
            </a:extLst>
          </p:cNvPr>
          <p:cNvGrpSpPr>
            <a:grpSpLocks/>
          </p:cNvGrpSpPr>
          <p:nvPr/>
        </p:nvGrpSpPr>
        <p:grpSpPr bwMode="auto">
          <a:xfrm>
            <a:off x="4968713" y="5209306"/>
            <a:ext cx="1055688" cy="1373188"/>
            <a:chOff x="2446" y="3224"/>
            <a:chExt cx="665" cy="865"/>
          </a:xfrm>
        </p:grpSpPr>
        <p:grpSp>
          <p:nvGrpSpPr>
            <p:cNvPr id="36" name="Group 27">
              <a:extLst>
                <a:ext uri="{FF2B5EF4-FFF2-40B4-BE49-F238E27FC236}">
                  <a16:creationId xmlns:a16="http://schemas.microsoft.com/office/drawing/2014/main" id="{FD45F0D6-2C87-FD4F-9410-3B6BDE5DBE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9" y="3224"/>
              <a:ext cx="622" cy="238"/>
              <a:chOff x="219" y="3401"/>
              <a:chExt cx="622" cy="238"/>
            </a:xfrm>
          </p:grpSpPr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14E9C8B1-6665-D144-975C-F86C1CA39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9" name="Text Box 29">
                <a:extLst>
                  <a:ext uri="{FF2B5EF4-FFF2-40B4-BE49-F238E27FC236}">
                    <a16:creationId xmlns:a16="http://schemas.microsoft.com/office/drawing/2014/main" id="{B81AF16F-9B80-594A-9F49-D24F63863D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hello.s</a:t>
                </a:r>
              </a:p>
            </p:txBody>
          </p:sp>
        </p:grpSp>
        <p:sp>
          <p:nvSpPr>
            <p:cNvPr id="37" name="Text Box 30">
              <a:extLst>
                <a:ext uri="{FF2B5EF4-FFF2-40B4-BE49-F238E27FC236}">
                  <a16:creationId xmlns:a16="http://schemas.microsoft.com/office/drawing/2014/main" id="{CA3B1106-8578-AE4D-A2AC-DB9D89981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6" y="3507"/>
              <a:ext cx="63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40" name="Group 31">
            <a:extLst>
              <a:ext uri="{FF2B5EF4-FFF2-40B4-BE49-F238E27FC236}">
                <a16:creationId xmlns:a16="http://schemas.microsoft.com/office/drawing/2014/main" id="{8D13376D-FF04-0C42-9BBC-206833E7F893}"/>
              </a:ext>
            </a:extLst>
          </p:cNvPr>
          <p:cNvGrpSpPr>
            <a:grpSpLocks/>
          </p:cNvGrpSpPr>
          <p:nvPr/>
        </p:nvGrpSpPr>
        <p:grpSpPr bwMode="auto">
          <a:xfrm>
            <a:off x="6745126" y="5168029"/>
            <a:ext cx="1093787" cy="1662113"/>
            <a:chOff x="3565" y="3198"/>
            <a:chExt cx="689" cy="1047"/>
          </a:xfrm>
        </p:grpSpPr>
        <p:grpSp>
          <p:nvGrpSpPr>
            <p:cNvPr id="41" name="Group 32">
              <a:extLst>
                <a:ext uri="{FF2B5EF4-FFF2-40B4-BE49-F238E27FC236}">
                  <a16:creationId xmlns:a16="http://schemas.microsoft.com/office/drawing/2014/main" id="{AB22FFCA-8AC6-724D-84CB-7810481AE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3198"/>
              <a:ext cx="650" cy="238"/>
              <a:chOff x="219" y="3401"/>
              <a:chExt cx="622" cy="238"/>
            </a:xfrm>
          </p:grpSpPr>
          <p:sp>
            <p:nvSpPr>
              <p:cNvPr id="43" name="Line 33">
                <a:extLst>
                  <a:ext uri="{FF2B5EF4-FFF2-40B4-BE49-F238E27FC236}">
                    <a16:creationId xmlns:a16="http://schemas.microsoft.com/office/drawing/2014/main" id="{4D97635B-AFA9-124B-8A4B-A6CB42347F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44" name="Text Box 34">
                <a:extLst>
                  <a:ext uri="{FF2B5EF4-FFF2-40B4-BE49-F238E27FC236}">
                    <a16:creationId xmlns:a16="http://schemas.microsoft.com/office/drawing/2014/main" id="{E5BD77E4-1704-1B4F-9F05-7F057C0AC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hello.o</a:t>
                </a:r>
              </a:p>
            </p:txBody>
          </p:sp>
        </p:grpSp>
        <p:sp>
          <p:nvSpPr>
            <p:cNvPr id="42" name="Text Box 35">
              <a:extLst>
                <a:ext uri="{FF2B5EF4-FFF2-40B4-BE49-F238E27FC236}">
                  <a16:creationId xmlns:a16="http://schemas.microsoft.com/office/drawing/2014/main" id="{030E2988-115C-5249-923A-DE6EEFC8C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5" y="3489"/>
              <a:ext cx="66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可重定位目标程序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EDCD5BBB-2FDE-DA4E-BE4B-9543AFBE3155}"/>
              </a:ext>
            </a:extLst>
          </p:cNvPr>
          <p:cNvGrpSpPr>
            <a:grpSpLocks/>
          </p:cNvGrpSpPr>
          <p:nvPr/>
        </p:nvGrpSpPr>
        <p:grpSpPr bwMode="auto">
          <a:xfrm>
            <a:off x="8580276" y="5152156"/>
            <a:ext cx="1117600" cy="1373188"/>
            <a:chOff x="4721" y="3188"/>
            <a:chExt cx="704" cy="865"/>
          </a:xfrm>
        </p:grpSpPr>
        <p:grpSp>
          <p:nvGrpSpPr>
            <p:cNvPr id="46" name="Group 37">
              <a:extLst>
                <a:ext uri="{FF2B5EF4-FFF2-40B4-BE49-F238E27FC236}">
                  <a16:creationId xmlns:a16="http://schemas.microsoft.com/office/drawing/2014/main" id="{91476604-489E-EF49-945D-3E8811C50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8" y="3188"/>
              <a:ext cx="622" cy="238"/>
              <a:chOff x="219" y="3401"/>
              <a:chExt cx="622" cy="238"/>
            </a:xfrm>
          </p:grpSpPr>
          <p:sp>
            <p:nvSpPr>
              <p:cNvPr id="48" name="Line 38">
                <a:extLst>
                  <a:ext uri="{FF2B5EF4-FFF2-40B4-BE49-F238E27FC236}">
                    <a16:creationId xmlns:a16="http://schemas.microsoft.com/office/drawing/2014/main" id="{ACACE356-B545-BC49-BDC3-C9BD3A58B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49" name="Text Box 39">
                <a:extLst>
                  <a:ext uri="{FF2B5EF4-FFF2-40B4-BE49-F238E27FC236}">
                    <a16:creationId xmlns:a16="http://schemas.microsoft.com/office/drawing/2014/main" id="{EFE071AD-B900-674E-8CB4-4069F5F3D8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</a:t>
                </a:r>
              </a:p>
            </p:txBody>
          </p:sp>
        </p:grpSp>
        <p:sp>
          <p:nvSpPr>
            <p:cNvPr id="47" name="Text Box 40">
              <a:extLst>
                <a:ext uri="{FF2B5EF4-FFF2-40B4-BE49-F238E27FC236}">
                  <a16:creationId xmlns:a16="http://schemas.microsoft.com/office/drawing/2014/main" id="{5B732887-7716-CA47-B7C6-B66104D04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1" y="3471"/>
              <a:ext cx="704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可执行目标程序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sp>
        <p:nvSpPr>
          <p:cNvPr id="50" name="Text Box 41">
            <a:extLst>
              <a:ext uri="{FF2B5EF4-FFF2-40B4-BE49-F238E27FC236}">
                <a16:creationId xmlns:a16="http://schemas.microsoft.com/office/drawing/2014/main" id="{DE2FE444-59F2-8949-AFBF-5A656BF4A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063" y="4301254"/>
            <a:ext cx="4618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以下是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GCC+Linux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平台中的处理过程</a:t>
            </a:r>
          </a:p>
        </p:txBody>
      </p:sp>
    </p:spTree>
    <p:extLst>
      <p:ext uri="{BB962C8B-B14F-4D97-AF65-F5344CB8AC3E}">
        <p14:creationId xmlns:p14="http://schemas.microsoft.com/office/powerpoint/2010/main" val="28826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 animBg="1"/>
      <p:bldP spid="18" grpId="0" animBg="1"/>
      <p:bldP spid="19" grpId="0" animBg="1"/>
      <p:bldP spid="20" grpId="0" animBg="1"/>
      <p:bldP spid="24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6098443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5017855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计算实现：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从新认识</a:t>
            </a:r>
            <a:r>
              <a:rPr lang="en-US" altLang="zh-CN" sz="2400" spc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helloworld</a:t>
            </a:r>
            <a:endParaRPr lang="zh-CN" altLang="en-US" sz="24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72377819-2C8B-3F4E-B20A-F339E9C9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052736"/>
            <a:ext cx="76215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Line 8">
            <a:extLst>
              <a:ext uri="{FF2B5EF4-FFF2-40B4-BE49-F238E27FC236}">
                <a16:creationId xmlns:a16="http://schemas.microsoft.com/office/drawing/2014/main" id="{A0C23AB3-D0D9-C34C-9FFF-E328DA6915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67174" y="4048348"/>
            <a:ext cx="0" cy="60960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" name="Line 9">
            <a:extLst>
              <a:ext uri="{FF2B5EF4-FFF2-40B4-BE49-F238E27FC236}">
                <a16:creationId xmlns:a16="http://schemas.microsoft.com/office/drawing/2014/main" id="{92D59911-9EED-E64C-BE50-7E31134BF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174" y="4094386"/>
            <a:ext cx="2974975" cy="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" name="Line 10">
            <a:extLst>
              <a:ext uri="{FF2B5EF4-FFF2-40B4-BE49-F238E27FC236}">
                <a16:creationId xmlns:a16="http://schemas.microsoft.com/office/drawing/2014/main" id="{0C779C5E-C624-DF4F-828F-62B6C2AF9C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2937" y="3418111"/>
            <a:ext cx="0" cy="6254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" name="Line 11">
            <a:extLst>
              <a:ext uri="{FF2B5EF4-FFF2-40B4-BE49-F238E27FC236}">
                <a16:creationId xmlns:a16="http://schemas.microsoft.com/office/drawing/2014/main" id="{9A470B22-49DF-E54F-8CE9-E9886D52D7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27537" y="3238723"/>
            <a:ext cx="2147887" cy="285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" name="Line 12">
            <a:extLst>
              <a:ext uri="{FF2B5EF4-FFF2-40B4-BE49-F238E27FC236}">
                <a16:creationId xmlns:a16="http://schemas.microsoft.com/office/drawing/2014/main" id="{72F8462C-DBBF-4F4B-9C3F-B0101AD96D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7537" y="2517998"/>
            <a:ext cx="0" cy="7397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7" name="Group 14">
            <a:extLst>
              <a:ext uri="{FF2B5EF4-FFF2-40B4-BE49-F238E27FC236}">
                <a16:creationId xmlns:a16="http://schemas.microsoft.com/office/drawing/2014/main" id="{8289F0B0-20E3-9C4B-B2B2-CF5CCF61B0EA}"/>
              </a:ext>
            </a:extLst>
          </p:cNvPr>
          <p:cNvGrpSpPr>
            <a:grpSpLocks/>
          </p:cNvGrpSpPr>
          <p:nvPr/>
        </p:nvGrpSpPr>
        <p:grpSpPr bwMode="auto">
          <a:xfrm>
            <a:off x="2932237" y="4634136"/>
            <a:ext cx="1190625" cy="1268412"/>
            <a:chOff x="1051" y="2980"/>
            <a:chExt cx="750" cy="799"/>
          </a:xfrm>
        </p:grpSpPr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FD06C02B-17F8-7147-8CFB-AFD2A72DFD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34" y="2980"/>
              <a:ext cx="256" cy="33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Text Box 13">
              <a:extLst>
                <a:ext uri="{FF2B5EF4-FFF2-40B4-BE49-F238E27FC236}">
                  <a16:creationId xmlns:a16="http://schemas.microsoft.com/office/drawing/2014/main" id="{E6D4ED26-8055-B64B-967C-D3BCBABA47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1" y="3548"/>
              <a:ext cx="7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CC3300"/>
                  </a:solidFill>
                  <a:cs typeface="Arial" panose="020B0604020202020204" pitchFamily="34" charset="0"/>
                </a:rPr>
                <a:t>“./hello”</a:t>
              </a:r>
            </a:p>
          </p:txBody>
        </p:sp>
      </p:grpSp>
      <p:sp>
        <p:nvSpPr>
          <p:cNvPr id="60" name="Line 15">
            <a:extLst>
              <a:ext uri="{FF2B5EF4-FFF2-40B4-BE49-F238E27FC236}">
                <a16:creationId xmlns:a16="http://schemas.microsoft.com/office/drawing/2014/main" id="{25366F67-C97D-D948-867E-D73F5E3C3F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2962" y="2338611"/>
            <a:ext cx="0" cy="59690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" name="Line 16">
            <a:extLst>
              <a:ext uri="{FF2B5EF4-FFF2-40B4-BE49-F238E27FC236}">
                <a16:creationId xmlns:a16="http://schemas.microsoft.com/office/drawing/2014/main" id="{9CA22D95-07E8-2145-B58E-DCB56D1EE2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924" y="2922811"/>
            <a:ext cx="4340225" cy="14287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" name="Line 17">
            <a:extLst>
              <a:ext uri="{FF2B5EF4-FFF2-40B4-BE49-F238E27FC236}">
                <a16:creationId xmlns:a16="http://schemas.microsoft.com/office/drawing/2014/main" id="{5CE50E5E-128E-A346-987E-6DD7014BB0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924" y="3989611"/>
            <a:ext cx="0" cy="6254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" name="Line 18">
            <a:extLst>
              <a:ext uri="{FF2B5EF4-FFF2-40B4-BE49-F238E27FC236}">
                <a16:creationId xmlns:a16="http://schemas.microsoft.com/office/drawing/2014/main" id="{4DA4EE24-C0A3-9241-B491-9535404C3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324" y="4011836"/>
            <a:ext cx="1031875" cy="0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" name="Line 19">
            <a:extLst>
              <a:ext uri="{FF2B5EF4-FFF2-40B4-BE49-F238E27FC236}">
                <a16:creationId xmlns:a16="http://schemas.microsoft.com/office/drawing/2014/main" id="{C25DA8AB-96B2-CA4C-A2A3-52885A778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324" y="3399061"/>
            <a:ext cx="0" cy="6254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20">
            <a:extLst>
              <a:ext uri="{FF2B5EF4-FFF2-40B4-BE49-F238E27FC236}">
                <a16:creationId xmlns:a16="http://schemas.microsoft.com/office/drawing/2014/main" id="{DCB6D980-BD23-FE4C-A3AF-6B21E4A1C5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2199" y="3283173"/>
            <a:ext cx="1566863" cy="285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Text Box 21">
            <a:extLst>
              <a:ext uri="{FF2B5EF4-FFF2-40B4-BE49-F238E27FC236}">
                <a16:creationId xmlns:a16="http://schemas.microsoft.com/office/drawing/2014/main" id="{F6636724-2F94-7D4D-820B-8EE9645C1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137" y="5467573"/>
            <a:ext cx="1944687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1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hello</a:t>
            </a:r>
            <a:r>
              <a:rPr lang="zh-CN" altLang="en-US" sz="1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可执行文件</a:t>
            </a:r>
            <a:endParaRPr lang="zh-CN" altLang="en-US" sz="18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7" name="Text Box 23">
            <a:extLst>
              <a:ext uri="{FF2B5EF4-FFF2-40B4-BE49-F238E27FC236}">
                <a16:creationId xmlns:a16="http://schemas.microsoft.com/office/drawing/2014/main" id="{E7C9DCF5-5BDC-C84D-BBF0-EA2B062C8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9687" y="1001936"/>
            <a:ext cx="3789362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zh-CN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</a:t>
            </a:r>
            <a:r>
              <a:rPr lang="zh-CN" altLang="en-US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命令行处理</a:t>
            </a:r>
          </a:p>
          <a:p>
            <a:pPr>
              <a:spcBef>
                <a:spcPct val="15000"/>
              </a:spcBef>
            </a:pPr>
            <a:r>
              <a:rPr lang="en-US" altLang="zh-CN" sz="1800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  <a:r>
              <a:rPr lang="zh-CN" altLang="en-US" sz="1800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：可执行文件加载</a:t>
            </a:r>
          </a:p>
          <a:p>
            <a:pPr>
              <a:spcBef>
                <a:spcPct val="15000"/>
              </a:spcBef>
            </a:pPr>
            <a:r>
              <a:rPr lang="en-US" altLang="zh-CN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Cyan</a:t>
            </a:r>
            <a:r>
              <a:rPr lang="zh-CN" altLang="en-US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程序执行过程</a:t>
            </a:r>
          </a:p>
        </p:txBody>
      </p:sp>
      <p:sp>
        <p:nvSpPr>
          <p:cNvPr id="68" name="Text Box 25">
            <a:extLst>
              <a:ext uri="{FF2B5EF4-FFF2-40B4-BE49-F238E27FC236}">
                <a16:creationId xmlns:a16="http://schemas.microsoft.com/office/drawing/2014/main" id="{2A5E0E56-55B5-2D48-A488-99B000EE5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87" y="2737073"/>
            <a:ext cx="145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“./hello”</a:t>
            </a:r>
          </a:p>
        </p:txBody>
      </p:sp>
      <p:sp>
        <p:nvSpPr>
          <p:cNvPr id="69" name="Text Box 26">
            <a:extLst>
              <a:ext uri="{FF2B5EF4-FFF2-40B4-BE49-F238E27FC236}">
                <a16:creationId xmlns:a16="http://schemas.microsoft.com/office/drawing/2014/main" id="{BDCC2A3D-D72E-7F42-8DD1-D50CEC68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724" y="3099023"/>
            <a:ext cx="160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“hello,world/n”</a:t>
            </a:r>
          </a:p>
        </p:txBody>
      </p:sp>
      <p:sp>
        <p:nvSpPr>
          <p:cNvPr id="70" name="Text Box 27">
            <a:extLst>
              <a:ext uri="{FF2B5EF4-FFF2-40B4-BE49-F238E27FC236}">
                <a16:creationId xmlns:a16="http://schemas.microsoft.com/office/drawing/2014/main" id="{A1B215A4-443E-3E45-B7F0-C35189A99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437" y="5524723"/>
            <a:ext cx="2090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008000"/>
                </a:solidFill>
                <a:cs typeface="Arial" panose="020B0604020202020204" pitchFamily="34" charset="0"/>
              </a:rPr>
              <a:t>“hello,world/n”</a:t>
            </a:r>
          </a:p>
        </p:txBody>
      </p:sp>
      <p:sp>
        <p:nvSpPr>
          <p:cNvPr id="71" name="Line 29">
            <a:extLst>
              <a:ext uri="{FF2B5EF4-FFF2-40B4-BE49-F238E27FC236}">
                <a16:creationId xmlns:a16="http://schemas.microsoft.com/office/drawing/2014/main" id="{4E06BDE0-A292-404C-91F0-B12060F517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0412" y="3141886"/>
            <a:ext cx="4427537" cy="14287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30">
            <a:extLst>
              <a:ext uri="{FF2B5EF4-FFF2-40B4-BE49-F238E27FC236}">
                <a16:creationId xmlns:a16="http://schemas.microsoft.com/office/drawing/2014/main" id="{C3DCDADD-B5E6-9C48-B64C-A2C9454A95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1837" y="2379886"/>
            <a:ext cx="0" cy="73977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31">
            <a:extLst>
              <a:ext uri="{FF2B5EF4-FFF2-40B4-BE49-F238E27FC236}">
                <a16:creationId xmlns:a16="http://schemas.microsoft.com/office/drawing/2014/main" id="{7F731BEA-A4FB-DC4D-9940-A135BE3488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94174" y="2375123"/>
            <a:ext cx="0" cy="1014413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32">
            <a:extLst>
              <a:ext uri="{FF2B5EF4-FFF2-40B4-BE49-F238E27FC236}">
                <a16:creationId xmlns:a16="http://schemas.microsoft.com/office/drawing/2014/main" id="{5B7BB1AF-0F05-A84D-935B-FD157DD29D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0374" y="3402236"/>
            <a:ext cx="2351088" cy="2857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34">
            <a:extLst>
              <a:ext uri="{FF2B5EF4-FFF2-40B4-BE49-F238E27FC236}">
                <a16:creationId xmlns:a16="http://schemas.microsoft.com/office/drawing/2014/main" id="{7ACC9620-422C-7D40-8FED-FB0FC2CA51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6699" y="3418111"/>
            <a:ext cx="0" cy="465137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Line 35">
            <a:extLst>
              <a:ext uri="{FF2B5EF4-FFF2-40B4-BE49-F238E27FC236}">
                <a16:creationId xmlns:a16="http://schemas.microsoft.com/office/drawing/2014/main" id="{826DFBC0-D188-F147-BEC2-3ED960E4F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6599" y="3884836"/>
            <a:ext cx="798513" cy="0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" name="Line 37">
            <a:extLst>
              <a:ext uri="{FF2B5EF4-FFF2-40B4-BE49-F238E27FC236}">
                <a16:creationId xmlns:a16="http://schemas.microsoft.com/office/drawing/2014/main" id="{2C9DB847-F94F-2A4C-8D5B-7A2B8C8A9E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2312" y="3865786"/>
            <a:ext cx="0" cy="741362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Text Box 38">
            <a:extLst>
              <a:ext uri="{FF2B5EF4-FFF2-40B4-BE49-F238E27FC236}">
                <a16:creationId xmlns:a16="http://schemas.microsoft.com/office/drawing/2014/main" id="{D7B0242A-9E1F-A94E-9418-D263D8B10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424" y="6337523"/>
            <a:ext cx="7199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所有过程都是在</a:t>
            </a:r>
            <a:r>
              <a:rPr lang="en-US" altLang="zh-CN" sz="18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执行指令所产生的控制信号的作用下进行的。</a:t>
            </a:r>
          </a:p>
        </p:txBody>
      </p:sp>
      <p:sp>
        <p:nvSpPr>
          <p:cNvPr id="79" name="Text Box 39">
            <a:extLst>
              <a:ext uri="{FF2B5EF4-FFF2-40B4-BE49-F238E27FC236}">
                <a16:creationId xmlns:a16="http://schemas.microsoft.com/office/drawing/2014/main" id="{C64F14E1-4804-C648-8DB0-26B4C1471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474" y="5999386"/>
            <a:ext cx="7707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数据经常在各存储部件间传送。故现代计算机大多采用</a:t>
            </a:r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缓存</a:t>
            </a:r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技术！</a:t>
            </a:r>
          </a:p>
        </p:txBody>
      </p:sp>
      <p:sp>
        <p:nvSpPr>
          <p:cNvPr id="80" name="Rectangle 41">
            <a:extLst>
              <a:ext uri="{FF2B5EF4-FFF2-40B4-BE49-F238E27FC236}">
                <a16:creationId xmlns:a16="http://schemas.microsoft.com/office/drawing/2014/main" id="{E4256F2A-592F-B043-B659-1AE47460F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6551" y="948626"/>
            <a:ext cx="1935973" cy="1138773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ED1611"/>
                </a:solidFill>
                <a:cs typeface="Arial" panose="020B0604020202020204" pitchFamily="34" charset="0"/>
              </a:rPr>
              <a:t>$ ./hello</a:t>
            </a:r>
          </a:p>
          <a:p>
            <a:pPr algn="l"/>
            <a:r>
              <a:rPr lang="en-US" altLang="zh-CN" sz="2000" b="1" dirty="0">
                <a:solidFill>
                  <a:srgbClr val="008000"/>
                </a:solidFill>
                <a:cs typeface="Arial" panose="020B0604020202020204" pitchFamily="34" charset="0"/>
              </a:rPr>
              <a:t>hello, world</a:t>
            </a:r>
          </a:p>
          <a:p>
            <a:pPr algn="l"/>
            <a:r>
              <a:rPr lang="en-US" altLang="zh-CN" sz="2000" b="1" dirty="0">
                <a:cs typeface="Arial" panose="020B060402020202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2164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/>
      <p:bldP spid="69" grpId="0"/>
      <p:bldP spid="7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399644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2822342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计算理论：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图灵机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C217BF-8D76-7949-999D-79277B57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2" y="1268760"/>
            <a:ext cx="4653071" cy="486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4E45780-2A63-014D-8D64-47FB06AB4772}"/>
              </a:ext>
            </a:extLst>
          </p:cNvPr>
          <p:cNvSpPr txBox="1"/>
          <p:nvPr/>
        </p:nvSpPr>
        <p:spPr>
          <a:xfrm>
            <a:off x="4943872" y="1268760"/>
            <a:ext cx="6487886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https://turingmachinesimulator.com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FA9C436A-B070-B04C-A785-7397C6ED46EC}"/>
              </a:ext>
            </a:extLst>
          </p:cNvPr>
          <p:cNvSpPr txBox="1"/>
          <p:nvPr/>
        </p:nvSpPr>
        <p:spPr>
          <a:xfrm>
            <a:off x="5735960" y="1755205"/>
            <a:ext cx="6088073" cy="4634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完成专门任务的机器：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无穷长的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纸带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，上面写着“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符号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itchFamily="2" charset="2"/>
            </a:endParaRPr>
          </a:p>
          <a:p>
            <a:pPr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操作头：读，写，左右移动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7188" indent="-357188" algn="l">
              <a:lnSpc>
                <a:spcPct val="200000"/>
              </a:lnSpc>
            </a:pP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有穷个“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”，根据状态和读入符号 决定“状态跳转”和“操作”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转移函数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9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399644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2822342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计算理论：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图灵机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C217BF-8D76-7949-999D-79277B57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2" y="1268760"/>
            <a:ext cx="4653071" cy="486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4E45780-2A63-014D-8D64-47FB06AB4772}"/>
              </a:ext>
            </a:extLst>
          </p:cNvPr>
          <p:cNvSpPr txBox="1"/>
          <p:nvPr/>
        </p:nvSpPr>
        <p:spPr>
          <a:xfrm>
            <a:off x="4943872" y="1268760"/>
            <a:ext cx="6487886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https://turingmachinesimulator.com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FA9C436A-B070-B04C-A785-7397C6ED46EC}"/>
              </a:ext>
            </a:extLst>
          </p:cNvPr>
          <p:cNvSpPr txBox="1"/>
          <p:nvPr/>
        </p:nvSpPr>
        <p:spPr>
          <a:xfrm>
            <a:off x="5669683" y="2122253"/>
            <a:ext cx="6088073" cy="3009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完成通用计算的机器：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把完成某一任务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的图灵机的“转移函数”写入纸带。图灵机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可以读入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的转移函数并执行任务</a:t>
            </a:r>
            <a:r>
              <a:rPr lang="en-US" altLang="zh-CN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7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D48CE6-F8C4-344E-AE75-8DD6D7BE8E7D}"/>
              </a:ext>
            </a:extLst>
          </p:cNvPr>
          <p:cNvSpPr txBox="1"/>
          <p:nvPr/>
        </p:nvSpPr>
        <p:spPr>
          <a:xfrm>
            <a:off x="3824549" y="3075057"/>
            <a:ext cx="4542901" cy="7078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zh-CN" altLang="en-US" sz="4000" b="1" spc="100" dirty="0">
                <a:solidFill>
                  <a:srgbClr val="6B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吃有吃相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3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从“高级语言”到“逻辑门”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理解无法理解的问题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思路拓展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A5B63477-48C4-5741-AA3D-D10CCF4C8318}"/>
              </a:ext>
            </a:extLst>
          </p:cNvPr>
          <p:cNvSpPr/>
          <p:nvPr/>
        </p:nvSpPr>
        <p:spPr bwMode="auto">
          <a:xfrm>
            <a:off x="551384" y="1801746"/>
            <a:ext cx="2448272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rgbClr val="6B087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高级语言源代码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6815C2-13A5-854F-84B6-2795B99FD9A1}"/>
              </a:ext>
            </a:extLst>
          </p:cNvPr>
          <p:cNvSpPr/>
          <p:nvPr/>
        </p:nvSpPr>
        <p:spPr bwMode="auto">
          <a:xfrm>
            <a:off x="983432" y="2638715"/>
            <a:ext cx="15841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编译器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616B98E-3544-6A48-A00B-6699C292B2B3}"/>
              </a:ext>
            </a:extLst>
          </p:cNvPr>
          <p:cNvSpPr/>
          <p:nvPr/>
        </p:nvSpPr>
        <p:spPr bwMode="auto">
          <a:xfrm>
            <a:off x="2984254" y="2618534"/>
            <a:ext cx="1503784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中间代码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1E8D15-7E5B-8B4A-9432-F5D08322FFDE}"/>
              </a:ext>
            </a:extLst>
          </p:cNvPr>
          <p:cNvSpPr/>
          <p:nvPr/>
        </p:nvSpPr>
        <p:spPr bwMode="auto">
          <a:xfrm>
            <a:off x="4904684" y="2170745"/>
            <a:ext cx="2556284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链接器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70EBF6-8A86-2D42-90B1-1DFFAB6F1B67}"/>
              </a:ext>
            </a:extLst>
          </p:cNvPr>
          <p:cNvSpPr/>
          <p:nvPr/>
        </p:nvSpPr>
        <p:spPr bwMode="auto">
          <a:xfrm>
            <a:off x="8021488" y="2627114"/>
            <a:ext cx="2771034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静态形式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F68184F-6C5D-1048-A5C4-D2C5F3DDEE0B}"/>
              </a:ext>
            </a:extLst>
          </p:cNvPr>
          <p:cNvSpPr/>
          <p:nvPr/>
        </p:nvSpPr>
        <p:spPr bwMode="auto">
          <a:xfrm>
            <a:off x="987364" y="4431738"/>
            <a:ext cx="15841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09419E51-F5F4-3640-AB3F-729115441728}"/>
              </a:ext>
            </a:extLst>
          </p:cNvPr>
          <p:cNvSpPr/>
          <p:nvPr/>
        </p:nvSpPr>
        <p:spPr bwMode="auto">
          <a:xfrm>
            <a:off x="2996300" y="4223301"/>
            <a:ext cx="2809016" cy="8785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动态形式</a:t>
            </a:r>
            <a:endParaRPr kumimoji="1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r>
              <a:rPr lang="en-US" altLang="zh-CN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9E6FFC6-F728-5943-8770-8B73ECB3110E}"/>
              </a:ext>
            </a:extLst>
          </p:cNvPr>
          <p:cNvSpPr/>
          <p:nvPr/>
        </p:nvSpPr>
        <p:spPr bwMode="auto">
          <a:xfrm>
            <a:off x="4904684" y="3145771"/>
            <a:ext cx="2556284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</a:t>
            </a:r>
            <a:r>
              <a:rPr kumimoji="1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二次编译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5DEE727-C266-7146-A936-40EE315699D8}"/>
              </a:ext>
            </a:extLst>
          </p:cNvPr>
          <p:cNvSpPr/>
          <p:nvPr/>
        </p:nvSpPr>
        <p:spPr bwMode="auto">
          <a:xfrm>
            <a:off x="6287950" y="4431738"/>
            <a:ext cx="15841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处理器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31B407C-0D09-F043-9825-C004384D7EBE}"/>
              </a:ext>
            </a:extLst>
          </p:cNvPr>
          <p:cNvSpPr/>
          <p:nvPr/>
        </p:nvSpPr>
        <p:spPr bwMode="auto">
          <a:xfrm>
            <a:off x="8270136" y="4223302"/>
            <a:ext cx="2567472" cy="8785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微指令</a:t>
            </a: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执行形式</a:t>
            </a:r>
            <a:endParaRPr kumimoji="1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流水线、分支预测等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C9A6018-F83E-7E49-92A1-D122B831368F}"/>
              </a:ext>
            </a:extLst>
          </p:cNvPr>
          <p:cNvSpPr/>
          <p:nvPr/>
        </p:nvSpPr>
        <p:spPr bwMode="auto">
          <a:xfrm>
            <a:off x="8761784" y="5680872"/>
            <a:ext cx="15841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器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F19564DF-3DF0-C040-9175-E511A121426B}"/>
              </a:ext>
            </a:extLst>
          </p:cNvPr>
          <p:cNvSpPr/>
          <p:nvPr/>
        </p:nvSpPr>
        <p:spPr bwMode="auto">
          <a:xfrm>
            <a:off x="6132274" y="5656315"/>
            <a:ext cx="2137862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rgbClr val="6B087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运算逻辑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27B9DBA-501F-734F-93A9-82C52C28CC83}"/>
              </a:ext>
            </a:extLst>
          </p:cNvPr>
          <p:cNvSpPr/>
          <p:nvPr/>
        </p:nvSpPr>
        <p:spPr bwMode="auto">
          <a:xfrm>
            <a:off x="3904273" y="5680886"/>
            <a:ext cx="1584176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门电路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E48FB02-495F-1D4E-AE7E-3A63A4DF722D}"/>
              </a:ext>
            </a:extLst>
          </p:cNvPr>
          <p:cNvCxnSpPr>
            <a:stCxn id="2" idx="2"/>
            <a:endCxn id="19" idx="0"/>
          </p:cNvCxnSpPr>
          <p:nvPr/>
        </p:nvCxnSpPr>
        <p:spPr bwMode="auto">
          <a:xfrm>
            <a:off x="1775520" y="2312524"/>
            <a:ext cx="0" cy="326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F283B06-5096-A041-B88D-E81A0223136E}"/>
              </a:ext>
            </a:extLst>
          </p:cNvPr>
          <p:cNvCxnSpPr>
            <a:stCxn id="19" idx="3"/>
            <a:endCxn id="21" idx="1"/>
          </p:cNvCxnSpPr>
          <p:nvPr/>
        </p:nvCxnSpPr>
        <p:spPr bwMode="auto">
          <a:xfrm>
            <a:off x="2567608" y="2869548"/>
            <a:ext cx="416646" cy="4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9DEC544-D90C-174A-908C-BA9AE138523D}"/>
              </a:ext>
            </a:extLst>
          </p:cNvPr>
          <p:cNvCxnSpPr>
            <a:stCxn id="21" idx="3"/>
            <a:endCxn id="22" idx="1"/>
          </p:cNvCxnSpPr>
          <p:nvPr/>
        </p:nvCxnSpPr>
        <p:spPr bwMode="auto">
          <a:xfrm flipV="1">
            <a:off x="4488038" y="2401578"/>
            <a:ext cx="416646" cy="472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98DB0D8-9568-3E41-9462-F65A7E33109C}"/>
              </a:ext>
            </a:extLst>
          </p:cNvPr>
          <p:cNvCxnSpPr>
            <a:stCxn id="21" idx="3"/>
            <a:endCxn id="34" idx="1"/>
          </p:cNvCxnSpPr>
          <p:nvPr/>
        </p:nvCxnSpPr>
        <p:spPr bwMode="auto">
          <a:xfrm>
            <a:off x="4488038" y="2873923"/>
            <a:ext cx="416646" cy="502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FF35076-F800-1F48-8259-820BE80E3ECD}"/>
              </a:ext>
            </a:extLst>
          </p:cNvPr>
          <p:cNvCxnSpPr>
            <a:stCxn id="22" idx="3"/>
            <a:endCxn id="24" idx="1"/>
          </p:cNvCxnSpPr>
          <p:nvPr/>
        </p:nvCxnSpPr>
        <p:spPr bwMode="auto">
          <a:xfrm>
            <a:off x="7460968" y="2401578"/>
            <a:ext cx="560520" cy="480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6C37D5D-C1C2-D549-B2B4-440724C8AD49}"/>
              </a:ext>
            </a:extLst>
          </p:cNvPr>
          <p:cNvCxnSpPr>
            <a:stCxn id="34" idx="3"/>
            <a:endCxn id="24" idx="1"/>
          </p:cNvCxnSpPr>
          <p:nvPr/>
        </p:nvCxnSpPr>
        <p:spPr bwMode="auto">
          <a:xfrm flipV="1">
            <a:off x="7460968" y="2882503"/>
            <a:ext cx="560520" cy="4941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35D41CAA-6863-E04F-8448-20DA45EC9DB7}"/>
              </a:ext>
            </a:extLst>
          </p:cNvPr>
          <p:cNvCxnSpPr>
            <a:stCxn id="24" idx="3"/>
            <a:endCxn id="25" idx="0"/>
          </p:cNvCxnSpPr>
          <p:nvPr/>
        </p:nvCxnSpPr>
        <p:spPr bwMode="auto">
          <a:xfrm flipH="1">
            <a:off x="1779452" y="2882503"/>
            <a:ext cx="9013070" cy="1549235"/>
          </a:xfrm>
          <a:prstGeom prst="bentConnector4">
            <a:avLst>
              <a:gd name="adj1" fmla="val -2536"/>
              <a:gd name="adj2" fmla="val 654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2F84F97A-453E-C54B-BCDC-1CE5C2797F02}"/>
              </a:ext>
            </a:extLst>
          </p:cNvPr>
          <p:cNvCxnSpPr>
            <a:stCxn id="25" idx="3"/>
            <a:endCxn id="31" idx="1"/>
          </p:cNvCxnSpPr>
          <p:nvPr/>
        </p:nvCxnSpPr>
        <p:spPr bwMode="auto">
          <a:xfrm flipV="1">
            <a:off x="2571540" y="4662570"/>
            <a:ext cx="42476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874F056-C3E0-0F4D-BD22-A990DE5D314F}"/>
              </a:ext>
            </a:extLst>
          </p:cNvPr>
          <p:cNvCxnSpPr>
            <a:stCxn id="31" idx="3"/>
            <a:endCxn id="37" idx="1"/>
          </p:cNvCxnSpPr>
          <p:nvPr/>
        </p:nvCxnSpPr>
        <p:spPr bwMode="auto">
          <a:xfrm>
            <a:off x="5805316" y="4662570"/>
            <a:ext cx="48263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E15F1BFE-3568-3B4D-8A84-FD48BD3E922C}"/>
              </a:ext>
            </a:extLst>
          </p:cNvPr>
          <p:cNvCxnSpPr>
            <a:stCxn id="37" idx="3"/>
            <a:endCxn id="40" idx="1"/>
          </p:cNvCxnSpPr>
          <p:nvPr/>
        </p:nvCxnSpPr>
        <p:spPr bwMode="auto">
          <a:xfrm>
            <a:off x="7872126" y="4662571"/>
            <a:ext cx="39801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FEA86BAF-DC60-AA4C-B1D8-BF689F10FA49}"/>
              </a:ext>
            </a:extLst>
          </p:cNvPr>
          <p:cNvCxnSpPr>
            <a:stCxn id="40" idx="3"/>
            <a:endCxn id="43" idx="3"/>
          </p:cNvCxnSpPr>
          <p:nvPr/>
        </p:nvCxnSpPr>
        <p:spPr bwMode="auto">
          <a:xfrm flipH="1">
            <a:off x="10345960" y="4662571"/>
            <a:ext cx="491648" cy="1249134"/>
          </a:xfrm>
          <a:prstGeom prst="bentConnector3">
            <a:avLst>
              <a:gd name="adj1" fmla="val -4649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C4DA0D94-61E1-554F-AFBC-72A5B73F2F31}"/>
              </a:ext>
            </a:extLst>
          </p:cNvPr>
          <p:cNvCxnSpPr>
            <a:stCxn id="43" idx="1"/>
            <a:endCxn id="45" idx="3"/>
          </p:cNvCxnSpPr>
          <p:nvPr/>
        </p:nvCxnSpPr>
        <p:spPr bwMode="auto">
          <a:xfrm flipH="1" flipV="1">
            <a:off x="8270136" y="5911704"/>
            <a:ext cx="49164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30669445-32E5-0E43-A41B-E62001E88E5F}"/>
              </a:ext>
            </a:extLst>
          </p:cNvPr>
          <p:cNvCxnSpPr>
            <a:stCxn id="45" idx="1"/>
            <a:endCxn id="46" idx="3"/>
          </p:cNvCxnSpPr>
          <p:nvPr/>
        </p:nvCxnSpPr>
        <p:spPr bwMode="auto">
          <a:xfrm flipH="1">
            <a:off x="5488449" y="5911704"/>
            <a:ext cx="643825" cy="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A1A8AB8E-E6EE-8E42-BED7-37E998330E6F}"/>
              </a:ext>
            </a:extLst>
          </p:cNvPr>
          <p:cNvSpPr txBox="1"/>
          <p:nvPr/>
        </p:nvSpPr>
        <p:spPr>
          <a:xfrm>
            <a:off x="184937" y="2571908"/>
            <a:ext cx="838691" cy="6340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0" lang="zh-CN" altLang="en-US" sz="16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静态：</a:t>
            </a:r>
            <a:endParaRPr kumimoji="0" lang="en-US" altLang="zh-CN" sz="1600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l"/>
            <a:r>
              <a:rPr kumimoji="0" lang="zh-CN" altLang="en-US" sz="16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优化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81BE11D-31E4-EB41-AA62-82C6D028ADBD}"/>
              </a:ext>
            </a:extLst>
          </p:cNvPr>
          <p:cNvSpPr txBox="1"/>
          <p:nvPr/>
        </p:nvSpPr>
        <p:spPr>
          <a:xfrm>
            <a:off x="180784" y="4411701"/>
            <a:ext cx="838691" cy="6340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0" lang="zh-CN" altLang="en-US" sz="16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调度：</a:t>
            </a:r>
            <a:endParaRPr kumimoji="0" lang="en-US" altLang="zh-CN" sz="1600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l"/>
            <a:r>
              <a:rPr kumimoji="0" lang="zh-CN" altLang="en-US" sz="16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优化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9FFC6BB-9603-9C41-B979-77BEAFA9C454}"/>
              </a:ext>
            </a:extLst>
          </p:cNvPr>
          <p:cNvSpPr txBox="1"/>
          <p:nvPr/>
        </p:nvSpPr>
        <p:spPr>
          <a:xfrm>
            <a:off x="180784" y="5617474"/>
            <a:ext cx="838691" cy="6340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0" lang="zh-CN" altLang="en-US" sz="16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逻辑：</a:t>
            </a:r>
            <a:endParaRPr kumimoji="0" lang="en-US" altLang="zh-CN" sz="1600" b="1" spc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l"/>
            <a:r>
              <a:rPr kumimoji="0" lang="zh-CN" altLang="en-US" sz="1600" b="1" spc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优化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22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7" y="332656"/>
            <a:ext cx="4653071" cy="504055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320388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硬性要求：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诚实严谨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8DA4B79-8251-5F4E-B55C-C076ED49A661}"/>
              </a:ext>
            </a:extLst>
          </p:cNvPr>
          <p:cNvSpPr txBox="1">
            <a:spLocks noChangeArrowheads="1"/>
          </p:cNvSpPr>
          <p:nvPr/>
        </p:nvSpPr>
        <p:spPr>
          <a:xfrm>
            <a:off x="460920" y="1376772"/>
            <a:ext cx="11484808" cy="48286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00050" indent="-39211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kumimoji="1" sz="2400" b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000" b="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1800" b="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180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1800" b="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600" kern="0" dirty="0"/>
              <a:t>学习纪律</a:t>
            </a:r>
            <a:endParaRPr lang="en-US" altLang="zh-CN" sz="3600" kern="0" dirty="0"/>
          </a:p>
          <a:p>
            <a:pPr lvl="1"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保持课堂安静，头脑清醒，思维活跃</a:t>
            </a:r>
            <a:endParaRPr lang="en-US" altLang="zh-CN" sz="32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认真、</a:t>
            </a:r>
            <a:r>
              <a:rPr lang="zh-CN" altLang="en-US" sz="32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独立、按时完成</a:t>
            </a: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并提交作业</a:t>
            </a:r>
            <a:endParaRPr lang="en-US" altLang="zh-CN" sz="32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最好带电脑来上课，但不要做课堂无关的事情</a:t>
            </a:r>
            <a:endParaRPr lang="en-US" altLang="zh-CN" sz="32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Clr>
                <a:srgbClr val="6B0874"/>
              </a:buClr>
              <a:buFont typeface="Wingdings" pitchFamily="2" charset="2"/>
              <a:buChar char="p"/>
            </a:pPr>
            <a:endParaRPr lang="zh-CN" altLang="en-US" sz="32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600" kern="0" dirty="0"/>
              <a:t>要求</a:t>
            </a:r>
          </a:p>
          <a:p>
            <a:pPr lvl="1"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所有作业必须</a:t>
            </a:r>
            <a:r>
              <a:rPr lang="zh-CN" altLang="en-US" sz="4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</a:t>
            </a: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完成，一经发现</a:t>
            </a:r>
            <a:r>
              <a:rPr lang="zh-CN" altLang="en-US" sz="40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抄袭</a:t>
            </a: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上报教务处。</a:t>
            </a:r>
          </a:p>
          <a:p>
            <a:pPr lvl="1">
              <a:lnSpc>
                <a:spcPct val="130000"/>
              </a:lnSpc>
              <a:buClr>
                <a:srgbClr val="6B0874"/>
              </a:buClr>
              <a:buFont typeface="Wingdings" pitchFamily="2" charset="2"/>
              <a:buChar char="p"/>
            </a:pP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作业必须经</a:t>
            </a:r>
            <a:r>
              <a:rPr lang="zh-CN" altLang="en-US" sz="32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上机调试通过</a:t>
            </a:r>
            <a:r>
              <a:rPr lang="zh-CN" altLang="en-US" sz="32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，按时完成并提交作业。</a:t>
            </a:r>
            <a:endParaRPr lang="zh-CN" altLang="en-US" sz="3200" kern="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624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6BF123-B442-6849-B6AE-C73F52DEB5A4}"/>
              </a:ext>
            </a:extLst>
          </p:cNvPr>
          <p:cNvSpPr txBox="1"/>
          <p:nvPr/>
        </p:nvSpPr>
        <p:spPr>
          <a:xfrm>
            <a:off x="3579927" y="6145411"/>
            <a:ext cx="5032147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感谢各位专家！敬请批评指正！</a:t>
            </a:r>
            <a:endParaRPr kumimoji="0" lang="zh-CN" altLang="en-US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B5DAF2-DCD8-C744-B3C9-01986423A753}"/>
              </a:ext>
            </a:extLst>
          </p:cNvPr>
          <p:cNvSpPr txBox="1"/>
          <p:nvPr/>
        </p:nvSpPr>
        <p:spPr>
          <a:xfrm>
            <a:off x="9153391" y="4657996"/>
            <a:ext cx="2703249" cy="125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2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前沿知识与科学精神并重</a:t>
            </a:r>
            <a:endParaRPr lang="en-US" altLang="zh-CN" sz="1600" spc="12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12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战略眼光与家国情怀兼具</a:t>
            </a:r>
            <a:endParaRPr lang="en-US" altLang="zh-CN" sz="1600" spc="12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12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融入学生与团队思政建设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FFD82-6E35-814D-AF95-A975A02B437F}"/>
              </a:ext>
            </a:extLst>
          </p:cNvPr>
          <p:cNvSpPr txBox="1"/>
          <p:nvPr/>
        </p:nvSpPr>
        <p:spPr>
          <a:xfrm>
            <a:off x="9153391" y="401246"/>
            <a:ext cx="2703249" cy="12552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2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瞄准脑解析前沿科学问题</a:t>
            </a:r>
            <a:endParaRPr lang="en-US" altLang="zh-CN" sz="1600" spc="12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12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开展基础性深入交叉研究</a:t>
            </a:r>
            <a:endParaRPr lang="en-US" altLang="zh-CN" sz="1600" spc="12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pc="12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服务世界级一流学科建设</a:t>
            </a:r>
            <a:endParaRPr lang="en-US" altLang="zh-CN" sz="1600" spc="12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910828A-80D1-3546-B0AD-955C5F6E0A74}"/>
              </a:ext>
            </a:extLst>
          </p:cNvPr>
          <p:cNvSpPr txBox="1">
            <a:spLocks noChangeArrowheads="1"/>
          </p:cNvSpPr>
          <p:nvPr/>
        </p:nvSpPr>
        <p:spPr>
          <a:xfrm>
            <a:off x="2495600" y="2924944"/>
            <a:ext cx="7200800" cy="1116764"/>
          </a:xfrm>
          <a:prstGeom prst="rect">
            <a:avLst/>
          </a:prstGeom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+mj-lt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ts val="6700"/>
              </a:lnSpc>
            </a:pPr>
            <a:r>
              <a:rPr lang="zh-CN" altLang="en-US" sz="4400" kern="0" spc="2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下次见</a:t>
            </a:r>
            <a:endParaRPr lang="en-US" altLang="zh-CN" sz="2800" b="0" kern="0" spc="200" dirty="0">
              <a:solidFill>
                <a:srgbClr val="6A08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23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大一学习</a:t>
            </a:r>
            <a:r>
              <a:rPr lang="en-US" altLang="zh-CN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C/</a:t>
            </a:r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的第一个障碍：计算和数学不一样 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整型不是整数，浮点型不是实数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2B38D07B-299D-A048-915C-35D5758A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1504" y="2580607"/>
            <a:ext cx="7956884" cy="262257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02A1264-290E-5743-A0B2-0AEA99E86CB4}"/>
              </a:ext>
            </a:extLst>
          </p:cNvPr>
          <p:cNvSpPr txBox="1"/>
          <p:nvPr/>
        </p:nvSpPr>
        <p:spPr>
          <a:xfrm>
            <a:off x="1619081" y="5548473"/>
            <a:ext cx="6486210" cy="90486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525" lvl="2" algn="l"/>
            <a:r>
              <a:rPr lang="en-US" altLang="zh-CN" dirty="0"/>
              <a:t>(1e20 + -1e20) + 3.14 --&gt; 3.14</a:t>
            </a:r>
          </a:p>
          <a:p>
            <a:pPr marL="9525" lvl="2" algn="l"/>
            <a:r>
              <a:rPr lang="en-US" altLang="zh-CN" dirty="0"/>
              <a:t> 1e20 + (-1e20 + 3.14) --&gt; ??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36856BFA-35F2-EC43-9768-8E012B8788A7}"/>
              </a:ext>
            </a:extLst>
          </p:cNvPr>
          <p:cNvSpPr txBox="1"/>
          <p:nvPr/>
        </p:nvSpPr>
        <p:spPr>
          <a:xfrm>
            <a:off x="361401" y="111985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从“高级语言”到“逻辑门”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理解无法理解的问题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思路拓展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不理解计算的底层实现，不懂汇编：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不会理解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，不能调整性能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36856BFA-35F2-EC43-9768-8E012B8788A7}"/>
              </a:ext>
            </a:extLst>
          </p:cNvPr>
          <p:cNvSpPr txBox="1"/>
          <p:nvPr/>
        </p:nvSpPr>
        <p:spPr>
          <a:xfrm>
            <a:off x="361401" y="111985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从“高级语言”到“逻辑门”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理解无法理解的问题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思路拓展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4D6D42-B778-2949-B99A-2E33F354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154695"/>
            <a:ext cx="4503222" cy="258836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FA0F97B-656A-D946-ABC5-E39AC3C3DA28}"/>
              </a:ext>
            </a:extLst>
          </p:cNvPr>
          <p:cNvSpPr txBox="1"/>
          <p:nvPr/>
        </p:nvSpPr>
        <p:spPr>
          <a:xfrm>
            <a:off x="4403812" y="2362291"/>
            <a:ext cx="7788188" cy="445044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Flips The Red And Blue Bytes (256x256)</a:t>
            </a:r>
          </a:p>
          <a:p>
            <a:pPr algn="l"/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flipIt_C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buffer)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b = buffer;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temp;</a:t>
            </a:r>
            <a:endParaRPr lang="en-US" altLang="zh-CN" dirty="0">
              <a:solidFill>
                <a:srgbClr val="AA0D91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zh-CN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temp = b[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b[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b[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b[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zh-CN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temp;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altLang="zh-CN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 //C</a:t>
            </a:r>
            <a:r>
              <a:rPr lang="zh-CN" altLang="en-US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无法满足性能要求，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几乎</a:t>
            </a:r>
            <a:r>
              <a:rPr lang="zh-CN" altLang="en-US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没有性能优化空间了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30FE44-BBC1-3544-B155-507AB28F6248}"/>
              </a:ext>
            </a:extLst>
          </p:cNvPr>
          <p:cNvSpPr txBox="1"/>
          <p:nvPr/>
        </p:nvSpPr>
        <p:spPr>
          <a:xfrm>
            <a:off x="7284132" y="355451"/>
            <a:ext cx="4536036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在线编译工具 https://godbolt.org</a:t>
            </a:r>
          </a:p>
        </p:txBody>
      </p:sp>
    </p:spTree>
    <p:extLst>
      <p:ext uri="{BB962C8B-B14F-4D97-AF65-F5344CB8AC3E}">
        <p14:creationId xmlns:p14="http://schemas.microsoft.com/office/powerpoint/2010/main" val="304475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DE877A-646F-4148-ADD6-4BE153715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t="4766" r="3332" b="4984"/>
          <a:stretch/>
        </p:blipFill>
        <p:spPr>
          <a:xfrm>
            <a:off x="4610439" y="3327515"/>
            <a:ext cx="7173044" cy="33174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325902-E1AB-2048-A7A0-5DB098A15764}"/>
              </a:ext>
            </a:extLst>
          </p:cNvPr>
          <p:cNvSpPr txBox="1"/>
          <p:nvPr/>
        </p:nvSpPr>
        <p:spPr>
          <a:xfrm>
            <a:off x="2327964" y="1334787"/>
            <a:ext cx="9400788" cy="17912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 algn="l"/>
            <a:r>
              <a:rPr lang="en-US" altLang="zh-CN" b="1" dirty="0"/>
              <a:t>AX</a:t>
            </a:r>
            <a:r>
              <a:rPr lang="zh-CN" altLang="en-US" dirty="0"/>
              <a:t>：累加器（</a:t>
            </a:r>
            <a:r>
              <a:rPr lang="en-US" altLang="zh-CN" dirty="0"/>
              <a:t>Accumulator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BX</a:t>
            </a:r>
            <a:r>
              <a:rPr lang="zh-CN" altLang="en-US" dirty="0"/>
              <a:t>：基地址（</a:t>
            </a:r>
            <a:r>
              <a:rPr lang="en-US" altLang="zh-CN" dirty="0"/>
              <a:t>Base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CX</a:t>
            </a:r>
            <a:r>
              <a:rPr lang="zh-CN" altLang="en-US" dirty="0"/>
              <a:t>：计数   （</a:t>
            </a:r>
            <a:r>
              <a:rPr lang="en-US" altLang="zh-CN" dirty="0"/>
              <a:t>Counter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DX</a:t>
            </a:r>
            <a:r>
              <a:rPr lang="zh-CN" altLang="en-US" dirty="0"/>
              <a:t>：数据   （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SP</a:t>
            </a:r>
            <a:r>
              <a:rPr lang="zh-CN" altLang="en-US" dirty="0"/>
              <a:t>：栈顶指针（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BP</a:t>
            </a:r>
            <a:r>
              <a:rPr lang="zh-CN" altLang="en-US" dirty="0"/>
              <a:t>：基址指针（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SI</a:t>
            </a:r>
            <a:r>
              <a:rPr lang="zh-CN" altLang="en-US" dirty="0"/>
              <a:t>：源索引     （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b="1" dirty="0"/>
              <a:t>DI</a:t>
            </a:r>
            <a:r>
              <a:rPr lang="zh-CN" altLang="en-US" dirty="0"/>
              <a:t>：目标索引 （</a:t>
            </a:r>
            <a:r>
              <a:rPr lang="en-US" altLang="zh-CN" dirty="0"/>
              <a:t>Destination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B08609-3D43-5949-8ED0-0BDF6471071E}"/>
              </a:ext>
            </a:extLst>
          </p:cNvPr>
          <p:cNvSpPr txBox="1"/>
          <p:nvPr/>
        </p:nvSpPr>
        <p:spPr>
          <a:xfrm>
            <a:off x="152808" y="1710274"/>
            <a:ext cx="2140330" cy="10402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16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位寄存器</a:t>
            </a:r>
            <a:endParaRPr kumimoji="0" lang="en-US" altLang="zh-CN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名字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B1E87F-59CE-9749-B693-2201BD8DFDBC}"/>
              </a:ext>
            </a:extLst>
          </p:cNvPr>
          <p:cNvSpPr txBox="1"/>
          <p:nvPr/>
        </p:nvSpPr>
        <p:spPr>
          <a:xfrm>
            <a:off x="20721" y="3686765"/>
            <a:ext cx="4589718" cy="5232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前面有</a:t>
            </a:r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，表示扩展到</a:t>
            </a:r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32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99324E-ED4F-DF4D-BD5C-50C2083C4CB7}"/>
              </a:ext>
            </a:extLst>
          </p:cNvPr>
          <p:cNvSpPr txBox="1"/>
          <p:nvPr/>
        </p:nvSpPr>
        <p:spPr>
          <a:xfrm>
            <a:off x="-24163" y="4478210"/>
            <a:ext cx="4634602" cy="5232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前面有</a:t>
            </a:r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R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，表示扩展到</a:t>
            </a:r>
            <a:r>
              <a: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64</a:t>
            </a:r>
            <a:r>
              <a:rPr kumimoji="0" lang="zh-CN" altLang="en-US" sz="2800" b="1" i="0" u="none" strike="noStrike" kern="1200" cap="none" spc="100" normalizeH="0" baseline="0" noProof="0" dirty="0">
                <a:ln>
                  <a:noFill/>
                </a:ln>
                <a:solidFill>
                  <a:srgbClr val="6B08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F1697F-6BD3-2E4E-93C8-6D0B574C0C21}"/>
              </a:ext>
            </a:extLst>
          </p:cNvPr>
          <p:cNvSpPr txBox="1"/>
          <p:nvPr/>
        </p:nvSpPr>
        <p:spPr>
          <a:xfrm>
            <a:off x="527270" y="5603100"/>
            <a:ext cx="3531736" cy="10402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0" lang="zh-CN" altLang="en-US" sz="2800" b="1" spc="100" dirty="0">
                <a:solidFill>
                  <a:srgbClr val="6B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内存间操作</a:t>
            </a:r>
            <a:endParaRPr kumimoji="0" lang="en-US" altLang="zh-CN" sz="2800" b="1" spc="100" dirty="0">
              <a:solidFill>
                <a:srgbClr val="6B087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r>
              <a:rPr kumimoji="0" lang="zh-CN" altLang="en-US" sz="2800" b="1" spc="100" dirty="0">
                <a:solidFill>
                  <a:srgbClr val="6B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必须通过寄存器中转</a:t>
            </a:r>
            <a:endParaRPr kumimoji="0" lang="zh-CN" altLang="en-US" sz="2800" b="1" i="0" u="none" strike="noStrike" kern="1200" cap="none" spc="100" normalizeH="0" baseline="0" noProof="0" dirty="0">
              <a:ln>
                <a:noFill/>
              </a:ln>
              <a:solidFill>
                <a:srgbClr val="6B087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80882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不理解计算的底层实现，不懂汇编：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不会理解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，不能调整性能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36856BFA-35F2-EC43-9768-8E012B8788A7}"/>
              </a:ext>
            </a:extLst>
          </p:cNvPr>
          <p:cNvSpPr txBox="1"/>
          <p:nvPr/>
        </p:nvSpPr>
        <p:spPr>
          <a:xfrm>
            <a:off x="361401" y="1119850"/>
            <a:ext cx="114956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从“高级语言”到“逻辑门”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理解无法理解的问题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思路拓展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2003BE-61E2-6B4D-A875-E84A97E9D7BC}"/>
              </a:ext>
            </a:extLst>
          </p:cNvPr>
          <p:cNvSpPr txBox="1"/>
          <p:nvPr/>
        </p:nvSpPr>
        <p:spPr>
          <a:xfrm>
            <a:off x="476359" y="2202247"/>
            <a:ext cx="9688094" cy="47705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Flips The Red And Blue Bytes (256x256)</a:t>
            </a:r>
          </a:p>
          <a:p>
            <a:pPr algn="l"/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flipIt_ASM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buffer)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 b = buffer;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Pointer To The Buffer</a:t>
            </a:r>
            <a:endParaRPr lang="en-US" altLang="zh-CN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altLang="zh-CN" sz="1600" dirty="0" err="1">
                <a:solidFill>
                  <a:srgbClr val="AA0D91"/>
                </a:solidFill>
                <a:effectLst/>
                <a:latin typeface="Menlo" panose="020B0609030804020204" pitchFamily="49" charset="0"/>
              </a:rPr>
              <a:t>asm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         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Assembler Code To Follow</a:t>
            </a:r>
            <a:endParaRPr lang="en-US" altLang="zh-CN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mov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ecx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Set Up A Counter (Dimensions Of Memory Block)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mov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ebx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b   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Points </a:t>
            </a:r>
            <a:r>
              <a:rPr lang="en-US" altLang="zh-CN" sz="1600" dirty="0" err="1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ebx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 To Our Data (b)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label:       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Label Used For Looping</a:t>
            </a:r>
            <a:endParaRPr lang="en-US" altLang="zh-CN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mov al,[ebx+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Loads Value At </a:t>
            </a:r>
            <a:r>
              <a:rPr lang="en-US" altLang="zh-CN" sz="1600" dirty="0" err="1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ebx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 Into al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mov ah,[ebx+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Loads Value At ebx+2 Into ah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mov [ebx+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],al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Stores Value In al At ebx+2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mov [ebx+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],ah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Stores Value In ah At </a:t>
            </a:r>
            <a:r>
              <a:rPr lang="en-US" altLang="zh-CN" sz="1600" dirty="0" err="1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ebx</a:t>
            </a:r>
            <a:endParaRPr lang="en-US" altLang="zh-CN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add ebx,</a:t>
            </a:r>
            <a:r>
              <a:rPr lang="en-US" altLang="zh-CN" sz="1600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Moves Through The Data By 3 Bytes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dec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ecx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Decreases Our Loop Counter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jnz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label       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// If Not Zero Jump Back To Label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zh-CN" altLang="en-US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利用</a:t>
            </a:r>
            <a:r>
              <a:rPr lang="en-US" altLang="zh-CN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zh-CN" altLang="en-US" sz="1600" dirty="0">
                <a:solidFill>
                  <a:srgbClr val="007400"/>
                </a:solidFill>
                <a:effectLst/>
                <a:latin typeface="Menlo" panose="020B0609030804020204" pitchFamily="49" charset="0"/>
              </a:rPr>
              <a:t>内置寄存器的高效访问机制，提升性能</a:t>
            </a:r>
            <a:endParaRPr lang="en-US" altLang="zh-CN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0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F5FEBC3-E813-6E4C-94FE-A14A127DAD2B}"/>
              </a:ext>
            </a:extLst>
          </p:cNvPr>
          <p:cNvSpPr/>
          <p:nvPr/>
        </p:nvSpPr>
        <p:spPr bwMode="auto">
          <a:xfrm>
            <a:off x="-708756" y="332656"/>
            <a:ext cx="7416824" cy="510778"/>
          </a:xfrm>
          <a:prstGeom prst="roundRect">
            <a:avLst/>
          </a:prstGeom>
          <a:solidFill>
            <a:srgbClr val="6A087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/>
            <a:endParaRPr lang="zh-CN" altLang="en-US">
              <a:ea typeface="宋体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461125-3F04-9048-A443-761C0836D2A7}"/>
              </a:ext>
            </a:extLst>
          </p:cNvPr>
          <p:cNvSpPr txBox="1">
            <a:spLocks/>
          </p:cNvSpPr>
          <p:nvPr/>
        </p:nvSpPr>
        <p:spPr bwMode="auto">
          <a:xfrm>
            <a:off x="371832" y="332656"/>
            <a:ext cx="626422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2400" b="0" spc="100" dirty="0">
                <a:solidFill>
                  <a:srgbClr val="D6D6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课程定位：</a:t>
            </a:r>
            <a:r>
              <a:rPr lang="zh-CN" altLang="en-US" sz="24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贯穿通路、打开大门、开阔眼界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44E8874-C12D-9F47-BE9E-1EB26673C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2601" y="6492875"/>
            <a:ext cx="506254" cy="365125"/>
          </a:xfrm>
        </p:spPr>
        <p:txBody>
          <a:bodyPr/>
          <a:lstStyle/>
          <a:p>
            <a:fld id="{DA2EEF94-6574-7D41-A2C1-D5B1CF1F6BB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E990EB8-8D22-4F41-A59B-E343B8A94791}"/>
              </a:ext>
            </a:extLst>
          </p:cNvPr>
          <p:cNvSpPr txBox="1"/>
          <p:nvPr/>
        </p:nvSpPr>
        <p:spPr>
          <a:xfrm>
            <a:off x="361401" y="1119850"/>
            <a:ext cx="1171126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spc="100" dirty="0">
                <a:solidFill>
                  <a:srgbClr val="6A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打开大门：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从“算法效率”到“计算性能”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达到无法达到的性能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技能提升</a:t>
            </a:r>
            <a:endParaRPr lang="en-US" altLang="zh-CN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79114C-D305-A24E-811A-2A26C11F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48" y="1839540"/>
            <a:ext cx="3438552" cy="344739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F13EBAD-1DEC-AE4D-9455-50D04A41424D}"/>
              </a:ext>
            </a:extLst>
          </p:cNvPr>
          <p:cNvSpPr txBox="1"/>
          <p:nvPr/>
        </p:nvSpPr>
        <p:spPr>
          <a:xfrm>
            <a:off x="1595500" y="5543845"/>
            <a:ext cx="4032448" cy="90486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</a:t>
            </a:r>
            <a:r>
              <a:rPr lang="en-US" altLang="zh-CN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代表的复杂度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不考虑数据规模的横向比较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DC1BDE-BB96-F242-B8AA-97CAD667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24" y="1857931"/>
            <a:ext cx="3438552" cy="34290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EBCBC648-DC44-DD42-8CB6-F1D4B7B2C858}"/>
              </a:ext>
            </a:extLst>
          </p:cNvPr>
          <p:cNvSpPr txBox="1"/>
          <p:nvPr/>
        </p:nvSpPr>
        <p:spPr>
          <a:xfrm>
            <a:off x="6780076" y="5543844"/>
            <a:ext cx="4032448" cy="90486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层次存储结构</a:t>
            </a:r>
            <a:endParaRPr lang="en-US" altLang="zh-CN" b="1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b="1" spc="100" dirty="0">
                <a:solidFill>
                  <a:srgbClr val="6B0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考虑数据规模、划分与组织</a:t>
            </a:r>
            <a:endParaRPr lang="zh-CN" altLang="en-US" dirty="0">
              <a:solidFill>
                <a:srgbClr val="6B0874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EA0809-4EE5-034D-B87A-6ABE082EDB8B}"/>
              </a:ext>
            </a:extLst>
          </p:cNvPr>
          <p:cNvSpPr txBox="1"/>
          <p:nvPr/>
        </p:nvSpPr>
        <p:spPr>
          <a:xfrm>
            <a:off x="3846678" y="6503973"/>
            <a:ext cx="8092455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有趣的扩展阅读</a:t>
            </a:r>
            <a:r>
              <a:rPr lang="en-US" altLang="zh-CN" sz="1600" dirty="0"/>
              <a:t>https://</a:t>
            </a:r>
            <a:r>
              <a:rPr lang="en-US" altLang="zh-CN" sz="1600" dirty="0" err="1"/>
              <a:t>www.zhihu.com</a:t>
            </a:r>
            <a:r>
              <a:rPr lang="en-US" altLang="zh-CN" sz="1600" dirty="0"/>
              <a:t>/question/488790905/answer/2166887822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5533233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0" scaled="1"/>
          <a:tileRect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  <a:txDef>
      <a:spPr>
        <a:noFill/>
        <a:ln w="25400" cap="flat" cmpd="sng" algn="ctr">
          <a:noFill/>
          <a:prstDash val="solid"/>
        </a:ln>
        <a:effectLst/>
      </a:spPr>
      <a:bodyPr wrap="square">
        <a:spAutoFit/>
      </a:bodyPr>
      <a:lstStyle>
        <a:defPPr algn="l">
          <a:defRPr kumimoji="0" sz="1800" b="0" i="0" u="none" strike="noStrike" kern="1200" cap="none" spc="10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Times New Roman" pitchFamily="18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50831</TotalTime>
  <Words>4240</Words>
  <Application>Microsoft Macintosh PowerPoint</Application>
  <PresentationFormat>宽屏</PresentationFormat>
  <Paragraphs>734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-apple-system</vt:lpstr>
      <vt:lpstr>黑体</vt:lpstr>
      <vt:lpstr>Microsoft YaHei</vt:lpstr>
      <vt:lpstr>Microsoft YaHei</vt:lpstr>
      <vt:lpstr>Arial</vt:lpstr>
      <vt:lpstr>Arial Black</vt:lpstr>
      <vt:lpstr>Menlo</vt:lpstr>
      <vt:lpstr>Times New Roman</vt:lpstr>
      <vt:lpstr>Wingdings</vt:lpstr>
      <vt:lpstr>默认设计模板</vt:lpstr>
      <vt:lpstr>计算机原理与系统 01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clc</dc:creator>
  <cp:lastModifiedBy>Jingtao FAN</cp:lastModifiedBy>
  <cp:revision>3242</cp:revision>
  <cp:lastPrinted>2019-07-03T00:25:39Z</cp:lastPrinted>
  <dcterms:modified xsi:type="dcterms:W3CDTF">2022-02-22T03:09:46Z</dcterms:modified>
</cp:coreProperties>
</file>